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sldIdLst>
    <p:sldId id="256" r:id="rId2"/>
    <p:sldId id="260" r:id="rId3"/>
    <p:sldId id="261" r:id="rId4"/>
    <p:sldId id="323" r:id="rId5"/>
    <p:sldId id="324" r:id="rId6"/>
    <p:sldId id="322" r:id="rId7"/>
    <p:sldId id="319" r:id="rId8"/>
    <p:sldId id="314" r:id="rId9"/>
    <p:sldId id="315" r:id="rId10"/>
    <p:sldId id="312" r:id="rId11"/>
    <p:sldId id="313" r:id="rId12"/>
    <p:sldId id="316" r:id="rId13"/>
    <p:sldId id="317" r:id="rId14"/>
    <p:sldId id="273" r:id="rId15"/>
    <p:sldId id="280" r:id="rId16"/>
    <p:sldId id="282" r:id="rId17"/>
    <p:sldId id="320" r:id="rId18"/>
    <p:sldId id="321" r:id="rId19"/>
    <p:sldId id="325" r:id="rId20"/>
    <p:sldId id="286" r:id="rId21"/>
  </p:sldIdLst>
  <p:sldSz cx="9144000" cy="5143500" type="screen16x9"/>
  <p:notesSz cx="6858000" cy="9144000"/>
  <p:embeddedFontLst>
    <p:embeddedFont>
      <p:font typeface="Cooper Black" panose="0208090404030B020404" pitchFamily="18" charset="0"/>
      <p:regular r:id="rId23"/>
    </p:embeddedFont>
    <p:embeddedFont>
      <p:font typeface="Elephant" panose="02020904090505020303" pitchFamily="18" charset="0"/>
      <p:regular r:id="rId24"/>
      <p:italic r:id="rId25"/>
    </p:embeddedFont>
    <p:embeddedFont>
      <p:font typeface="Fjalla One" panose="02000506040000020004" pitchFamily="2" charset="0"/>
      <p:regular r:id="rId26"/>
    </p:embeddedFont>
    <p:embeddedFont>
      <p:font typeface="Roboto Mono" pitchFamily="49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MY PRESENTATON" id="{E5876A50-5063-46BD-B345-7CC0415C85B6}">
          <p14:sldIdLst>
            <p14:sldId id="256"/>
            <p14:sldId id="260"/>
            <p14:sldId id="261"/>
            <p14:sldId id="323"/>
            <p14:sldId id="324"/>
            <p14:sldId id="322"/>
            <p14:sldId id="319"/>
            <p14:sldId id="314"/>
            <p14:sldId id="315"/>
            <p14:sldId id="312"/>
            <p14:sldId id="313"/>
            <p14:sldId id="316"/>
            <p14:sldId id="317"/>
            <p14:sldId id="273"/>
            <p14:sldId id="280"/>
            <p14:sldId id="282"/>
            <p14:sldId id="320"/>
            <p14:sldId id="321"/>
            <p14:sldId id="325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swanth sai Janjala" initials="YJ" lastIdx="1" clrIdx="0">
    <p:extLst>
      <p:ext uri="{19B8F6BF-5375-455C-9EA6-DF929625EA0E}">
        <p15:presenceInfo xmlns:p15="http://schemas.microsoft.com/office/powerpoint/2012/main" userId="a08c49578f0904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E0B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30E3E4-E889-4DA3-8445-DEAF8CE38886}">
  <a:tblStyle styleId="{6F30E3E4-E889-4DA3-8445-DEAF8CE388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2" autoAdjust="0"/>
    <p:restoredTop sz="94464" autoAdjust="0"/>
  </p:normalViewPr>
  <p:slideViewPr>
    <p:cSldViewPr snapToGrid="0">
      <p:cViewPr varScale="1">
        <p:scale>
          <a:sx n="142" d="100"/>
          <a:sy n="142" d="100"/>
        </p:scale>
        <p:origin x="59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font" Target="fonts/font4.fntdata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3.fntdata" /><Relationship Id="rId33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font" Target="fonts/font7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2.fntdata" /><Relationship Id="rId32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1.fntdata" /><Relationship Id="rId28" Type="http://schemas.openxmlformats.org/officeDocument/2006/relationships/font" Target="fonts/font6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commentAuthors" Target="commentAuthor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notesMaster" Target="notesMasters/notesMaster1.xml" /><Relationship Id="rId27" Type="http://schemas.openxmlformats.org/officeDocument/2006/relationships/font" Target="fonts/font5.fntdata" /><Relationship Id="rId30" Type="http://schemas.openxmlformats.org/officeDocument/2006/relationships/font" Target="fonts/font8.fntdata" /><Relationship Id="rId35" Type="http://schemas.openxmlformats.org/officeDocument/2006/relationships/tableStyles" Target="tableStyles.xml" 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 /><Relationship Id="rId2" Type="http://schemas.microsoft.com/office/2011/relationships/chartColorStyle" Target="colors1.xml" /><Relationship Id="rId1" Type="http://schemas.microsoft.com/office/2011/relationships/chartStyle" Target="style1.xml" 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 /><Relationship Id="rId2" Type="http://schemas.microsoft.com/office/2011/relationships/chartColorStyle" Target="colors2.xml" /><Relationship Id="rId1" Type="http://schemas.microsoft.com/office/2011/relationships/chartStyle" Target="style2.xml" 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 /><Relationship Id="rId2" Type="http://schemas.microsoft.com/office/2011/relationships/chartColorStyle" Target="colors3.xml" /><Relationship Id="rId1" Type="http://schemas.microsoft.com/office/2011/relationships/chartStyle" Target="style3.xml" 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 /><Relationship Id="rId2" Type="http://schemas.microsoft.com/office/2011/relationships/chartColorStyle" Target="colors4.xml" /><Relationship Id="rId1" Type="http://schemas.microsoft.com/office/2011/relationships/chartStyle" Target="style4.xml" 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 /><Relationship Id="rId2" Type="http://schemas.microsoft.com/office/2011/relationships/chartColorStyle" Target="colors5.xml" /><Relationship Id="rId1" Type="http://schemas.microsoft.com/office/2011/relationships/chartStyle" Target="style5.xml" 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 /><Relationship Id="rId2" Type="http://schemas.microsoft.com/office/2011/relationships/chartColorStyle" Target="colors6.xml" /><Relationship Id="rId1" Type="http://schemas.microsoft.com/office/2011/relationships/chartStyle" Target="style6.xml" 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 /><Relationship Id="rId2" Type="http://schemas.microsoft.com/office/2011/relationships/chartColorStyle" Target="colors7.xml" /><Relationship Id="rId1" Type="http://schemas.microsoft.com/office/2011/relationships/chartStyle" Target="style7.xml" 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 /><Relationship Id="rId2" Type="http://schemas.microsoft.com/office/2011/relationships/chartColorStyle" Target="colors8.xml" /><Relationship Id="rId1" Type="http://schemas.microsoft.com/office/2011/relationships/chartStyle" Target="style8.xml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310389067704286"/>
          <c:y val="0.10320052537844704"/>
          <c:w val="0.2999020564425337"/>
          <c:h val="0.5741730890803857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10-C74C-B4F8-632127021E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349772934484146"/>
          <c:y val="0.20693150798219193"/>
          <c:w val="0.31746553666362759"/>
          <c:h val="0.4686245347303947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17-6640-8DE2-AFAFD97EF1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957902465419433"/>
          <c:y val="9.817316983475835E-2"/>
          <c:w val="0.2999020564425337"/>
          <c:h val="0.5741730890803857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45-1C48-96E5-C2DF5790C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7768224401828224"/>
          <c:y val="9.3145814291069648E-2"/>
          <c:w val="0.54627903480277729"/>
          <c:h val="0.5796390517061538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F4-734C-8942-FD21CE328A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bbq_ckn_1</c:v>
                </c:pt>
                <c:pt idx="1">
                  <c:v>spinach_supr_1</c:v>
                </c:pt>
                <c:pt idx="2">
                  <c:v>ital_veggie_1</c:v>
                </c:pt>
                <c:pt idx="3">
                  <c:v>brie_carre_s</c:v>
                </c:pt>
                <c:pt idx="4">
                  <c:v>Greek_xxl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20.75</c:v>
                </c:pt>
                <c:pt idx="1">
                  <c:v>20.75</c:v>
                </c:pt>
                <c:pt idx="2">
                  <c:v>21</c:v>
                </c:pt>
                <c:pt idx="3">
                  <c:v>23.65</c:v>
                </c:pt>
                <c:pt idx="4">
                  <c:v>25.5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94-4B73-9325-325BF250D3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bbq_ckn_1</c:v>
                </c:pt>
                <c:pt idx="1">
                  <c:v>spinach_supr_1</c:v>
                </c:pt>
                <c:pt idx="2">
                  <c:v>ital_veggie_1</c:v>
                </c:pt>
                <c:pt idx="3">
                  <c:v>brie_carre_s</c:v>
                </c:pt>
                <c:pt idx="4">
                  <c:v>Greek_xxl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4">
                  <c:v>35.950000000000003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94-4B73-9325-325BF250D32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bbq_ckn_1</c:v>
                </c:pt>
                <c:pt idx="1">
                  <c:v>spinach_supr_1</c:v>
                </c:pt>
                <c:pt idx="2">
                  <c:v>ital_veggie_1</c:v>
                </c:pt>
                <c:pt idx="3">
                  <c:v>brie_carre_s</c:v>
                </c:pt>
                <c:pt idx="4">
                  <c:v>Greek_xxl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BE94-4B73-9325-325BF250D32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-364800192"/>
        <c:axId val="-364794208"/>
      </c:barChart>
      <c:catAx>
        <c:axId val="-364800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64794208"/>
        <c:crosses val="autoZero"/>
        <c:auto val="1"/>
        <c:lblAlgn val="ctr"/>
        <c:lblOffset val="100"/>
        <c:noMultiLvlLbl val="0"/>
      </c:catAx>
      <c:valAx>
        <c:axId val="-3647942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364800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AC0-46E4-915D-8AFEDF21B61E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AC0-46E4-915D-8AFEDF21B61E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AC0-46E4-915D-8AFEDF21B61E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AC0-46E4-915D-8AFEDF21B61E}"/>
              </c:ext>
            </c:extLst>
          </c:dPt>
          <c:cat>
            <c:strRef>
              <c:f>Sheet1!$A$2:$A$5</c:f>
              <c:strCache>
                <c:ptCount val="4"/>
                <c:pt idx="0">
                  <c:v>Classic,14888</c:v>
                </c:pt>
                <c:pt idx="1">
                  <c:v>Supreme,11987</c:v>
                </c:pt>
                <c:pt idx="2">
                  <c:v>Veggie,11649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</c:v>
                </c:pt>
                <c:pt idx="1">
                  <c:v>0.24</c:v>
                </c:pt>
                <c:pt idx="2">
                  <c:v>0.24</c:v>
                </c:pt>
                <c:pt idx="3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AC0-46E4-915D-8AFEDF21B6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Sales2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EC-4C47-AD40-F38F2F339D7C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EC-4C47-AD40-F38F2F339D7C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2EC-4C47-AD40-F38F2F339D7C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2EC-4C47-AD40-F38F2F339D7C}"/>
              </c:ext>
            </c:extLst>
          </c:dPt>
          <c:cat>
            <c:strRef>
              <c:f>Sheet1!$A$2:$A$5</c:f>
              <c:strCache>
                <c:ptCount val="4"/>
                <c:pt idx="0">
                  <c:v>Chicken</c:v>
                </c:pt>
                <c:pt idx="1">
                  <c:v>Veggie</c:v>
                </c:pt>
                <c:pt idx="2">
                  <c:v>Supreme</c:v>
                </c:pt>
                <c:pt idx="3">
                  <c:v>Classic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11050</c:v>
                </c:pt>
                <c:pt idx="1">
                  <c:v>11649</c:v>
                </c:pt>
                <c:pt idx="2">
                  <c:v>11987</c:v>
                </c:pt>
                <c:pt idx="3">
                  <c:v>14888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2EC-4C47-AD40-F38F2F339D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119258530183727"/>
          <c:y val="2.84405008087467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type_revenue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Classic</c:v>
                </c:pt>
                <c:pt idx="1">
                  <c:v>Supreme</c:v>
                </c:pt>
                <c:pt idx="2">
                  <c:v>Chicken</c:v>
                </c:pt>
                <c:pt idx="3">
                  <c:v>Veggie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220053.1</c:v>
                </c:pt>
                <c:pt idx="1">
                  <c:v>208196.99999999799</c:v>
                </c:pt>
                <c:pt idx="2">
                  <c:v>195919.5</c:v>
                </c:pt>
                <c:pt idx="3">
                  <c:v>193690.45000000199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E4-4E67-B54C-0C76CCCDD5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percentage_contribution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Classic</c:v>
                </c:pt>
                <c:pt idx="1">
                  <c:v>Supreme</c:v>
                </c:pt>
                <c:pt idx="2">
                  <c:v>Chicken</c:v>
                </c:pt>
                <c:pt idx="3">
                  <c:v>Veggie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26.9059602556699</c:v>
                </c:pt>
                <c:pt idx="1">
                  <c:v>25.456311260098801</c:v>
                </c:pt>
                <c:pt idx="2">
                  <c:v>23.955137556847401</c:v>
                </c:pt>
                <c:pt idx="3">
                  <c:v>23.682590927384702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E4-4E67-B54C-0C76CCCDD5A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Classic</c:v>
                </c:pt>
                <c:pt idx="1">
                  <c:v>Supreme</c:v>
                </c:pt>
                <c:pt idx="2">
                  <c:v>Chicken</c:v>
                </c:pt>
                <c:pt idx="3">
                  <c:v>Veggie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6BE4-4E67-B54C-0C76CCCDD5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364799104"/>
        <c:axId val="-364792032"/>
      </c:barChart>
      <c:catAx>
        <c:axId val="-364799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64792032"/>
        <c:crosses val="autoZero"/>
        <c:auto val="1"/>
        <c:lblAlgn val="ctr"/>
        <c:lblOffset val="100"/>
        <c:noMultiLvlLbl val="0"/>
      </c:catAx>
      <c:valAx>
        <c:axId val="-364792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64799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84055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191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18a650dd25a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18a650dd25a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428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1866f6629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1866f6629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863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1866f66296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1866f66296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731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00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91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8c062c17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18c062c17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420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18a650dd25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18a650dd25a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484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18a650dd25a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18a650dd25a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470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Fifyid8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46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11" Type="http://schemas.openxmlformats.org/officeDocument/2006/relationships/hyperlink" Target="http://bit.ly/2TtBDfr" TargetMode="External" /><Relationship Id="rId5" Type="http://schemas.openxmlformats.org/officeDocument/2006/relationships/image" Target="../media/image4.png" /><Relationship Id="rId10" Type="http://schemas.openxmlformats.org/officeDocument/2006/relationships/hyperlink" Target="http://bit.ly/2TyoMsr" TargetMode="External" /><Relationship Id="rId4" Type="http://schemas.openxmlformats.org/officeDocument/2006/relationships/image" Target="../media/image3.png" /><Relationship Id="rId9" Type="http://schemas.openxmlformats.org/officeDocument/2006/relationships/hyperlink" Target="https://bit.ly/3A1uf1Q" TargetMode="External" 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11" Type="http://schemas.openxmlformats.org/officeDocument/2006/relationships/image" Target="../media/image12.png" /><Relationship Id="rId5" Type="http://schemas.openxmlformats.org/officeDocument/2006/relationships/image" Target="../media/image4.png" /><Relationship Id="rId10" Type="http://schemas.openxmlformats.org/officeDocument/2006/relationships/image" Target="../media/image11.png" /><Relationship Id="rId4" Type="http://schemas.openxmlformats.org/officeDocument/2006/relationships/image" Target="../media/image3.png" /><Relationship Id="rId9" Type="http://schemas.openxmlformats.org/officeDocument/2006/relationships/image" Target="../media/image9.png" 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12" Type="http://schemas.openxmlformats.org/officeDocument/2006/relationships/image" Target="../media/image11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11" Type="http://schemas.openxmlformats.org/officeDocument/2006/relationships/image" Target="../media/image12.png" /><Relationship Id="rId5" Type="http://schemas.openxmlformats.org/officeDocument/2006/relationships/image" Target="../media/image4.png" /><Relationship Id="rId10" Type="http://schemas.openxmlformats.org/officeDocument/2006/relationships/image" Target="../media/image14.png" /><Relationship Id="rId4" Type="http://schemas.openxmlformats.org/officeDocument/2006/relationships/image" Target="../media/image3.png" /><Relationship Id="rId9" Type="http://schemas.openxmlformats.org/officeDocument/2006/relationships/image" Target="../media/image13.png" 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4.png" /><Relationship Id="rId7" Type="http://schemas.openxmlformats.org/officeDocument/2006/relationships/image" Target="../media/image5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2.png" /><Relationship Id="rId5" Type="http://schemas.openxmlformats.org/officeDocument/2006/relationships/image" Target="../media/image3.png" /><Relationship Id="rId4" Type="http://schemas.openxmlformats.org/officeDocument/2006/relationships/image" Target="../media/image6.png" /><Relationship Id="rId9" Type="http://schemas.openxmlformats.org/officeDocument/2006/relationships/image" Target="../media/image8.png" 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4.png" /><Relationship Id="rId7" Type="http://schemas.openxmlformats.org/officeDocument/2006/relationships/image" Target="../media/image5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2.png" /><Relationship Id="rId5" Type="http://schemas.openxmlformats.org/officeDocument/2006/relationships/image" Target="../media/image3.png" /><Relationship Id="rId4" Type="http://schemas.openxmlformats.org/officeDocument/2006/relationships/image" Target="../media/image6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7" Type="http://schemas.openxmlformats.org/officeDocument/2006/relationships/image" Target="../media/image5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4.png" 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4.png" /><Relationship Id="rId7" Type="http://schemas.openxmlformats.org/officeDocument/2006/relationships/image" Target="../media/image5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2.png" /><Relationship Id="rId5" Type="http://schemas.openxmlformats.org/officeDocument/2006/relationships/image" Target="../media/image3.png" /><Relationship Id="rId10" Type="http://schemas.openxmlformats.org/officeDocument/2006/relationships/image" Target="../media/image10.png" /><Relationship Id="rId4" Type="http://schemas.openxmlformats.org/officeDocument/2006/relationships/image" Target="../media/image6.png" /><Relationship Id="rId9" Type="http://schemas.openxmlformats.org/officeDocument/2006/relationships/image" Target="../media/image9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371850" y="-443637"/>
            <a:ext cx="10271125" cy="6412313"/>
            <a:chOff x="-371850" y="-443637"/>
            <a:chExt cx="10271125" cy="6412313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2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2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2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2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2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2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xfrm>
            <a:off x="1173700" y="1017636"/>
            <a:ext cx="4725900" cy="17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1"/>
          </p:nvPr>
        </p:nvSpPr>
        <p:spPr>
          <a:xfrm>
            <a:off x="1036800" y="3958397"/>
            <a:ext cx="4999500" cy="422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14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14"/>
          <p:cNvGrpSpPr/>
          <p:nvPr/>
        </p:nvGrpSpPr>
        <p:grpSpPr>
          <a:xfrm>
            <a:off x="-548281" y="-498187"/>
            <a:ext cx="10353927" cy="6412313"/>
            <a:chOff x="-521246" y="-443637"/>
            <a:chExt cx="10353927" cy="6412313"/>
          </a:xfrm>
        </p:grpSpPr>
        <p:pic>
          <p:nvPicPr>
            <p:cNvPr id="410" name="Google Shape;410;p1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14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14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14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383234">
              <a:off x="-292926" y="391179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1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14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175937" y="45069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1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14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1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1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1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750975" y="46158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1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14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1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1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14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14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93525" y="42183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14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168348" y="42411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1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268250" y="38352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1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1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10475" y="30936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14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14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50" y="439222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1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14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1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14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1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8" name="Google Shape;438;p14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4"/>
          <p:cNvSpPr txBox="1">
            <a:spLocks noGrp="1"/>
          </p:cNvSpPr>
          <p:nvPr>
            <p:ph type="subTitle" idx="1"/>
          </p:nvPr>
        </p:nvSpPr>
        <p:spPr>
          <a:xfrm>
            <a:off x="3721750" y="3139575"/>
            <a:ext cx="43986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35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440" name="Google Shape;440;p14"/>
          <p:cNvSpPr txBox="1">
            <a:spLocks noGrp="1"/>
          </p:cNvSpPr>
          <p:nvPr>
            <p:ph type="subTitle" idx="2"/>
          </p:nvPr>
        </p:nvSpPr>
        <p:spPr>
          <a:xfrm>
            <a:off x="3721750" y="1289618"/>
            <a:ext cx="4398600" cy="18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41" name="Google Shape;441;p14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15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15"/>
          <p:cNvGrpSpPr/>
          <p:nvPr/>
        </p:nvGrpSpPr>
        <p:grpSpPr>
          <a:xfrm flipH="1">
            <a:off x="-548281" y="-421987"/>
            <a:ext cx="10353927" cy="6412313"/>
            <a:chOff x="-521246" y="-443637"/>
            <a:chExt cx="10353927" cy="6412313"/>
          </a:xfrm>
        </p:grpSpPr>
        <p:pic>
          <p:nvPicPr>
            <p:cNvPr id="445" name="Google Shape;445;p1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15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1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15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383234">
              <a:off x="-292926" y="391179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1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15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175937" y="45069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1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1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1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1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1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750975" y="46158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1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1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1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1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15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15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93525" y="42183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15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168348" y="42411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1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268250" y="38352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1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1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10475" y="30936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15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15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50" y="439222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1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1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15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1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3" name="Google Shape;473;p15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5"/>
          <p:cNvSpPr txBox="1">
            <a:spLocks noGrp="1"/>
          </p:cNvSpPr>
          <p:nvPr>
            <p:ph type="title"/>
          </p:nvPr>
        </p:nvSpPr>
        <p:spPr>
          <a:xfrm>
            <a:off x="706825" y="54864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475" name="Google Shape;475;p15"/>
          <p:cNvSpPr txBox="1">
            <a:spLocks noGrp="1"/>
          </p:cNvSpPr>
          <p:nvPr>
            <p:ph type="title" idx="2" hasCustomPrompt="1"/>
          </p:nvPr>
        </p:nvSpPr>
        <p:spPr>
          <a:xfrm>
            <a:off x="1634883" y="1532700"/>
            <a:ext cx="1310700" cy="9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76" name="Google Shape;476;p15"/>
          <p:cNvSpPr txBox="1">
            <a:spLocks noGrp="1"/>
          </p:cNvSpPr>
          <p:nvPr>
            <p:ph type="subTitle" idx="1"/>
          </p:nvPr>
        </p:nvSpPr>
        <p:spPr>
          <a:xfrm>
            <a:off x="3421080" y="1532700"/>
            <a:ext cx="37836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477" name="Google Shape;477;p15"/>
          <p:cNvSpPr txBox="1">
            <a:spLocks noGrp="1"/>
          </p:cNvSpPr>
          <p:nvPr>
            <p:ph type="subTitle" idx="3"/>
          </p:nvPr>
        </p:nvSpPr>
        <p:spPr>
          <a:xfrm>
            <a:off x="3421088" y="1967226"/>
            <a:ext cx="37836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15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6198417" y="3054775"/>
            <a:ext cx="1310700" cy="9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5"/>
          </p:nvPr>
        </p:nvSpPr>
        <p:spPr>
          <a:xfrm flipH="1">
            <a:off x="1935853" y="3054772"/>
            <a:ext cx="37857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480" name="Google Shape;480;p15"/>
          <p:cNvSpPr txBox="1">
            <a:spLocks noGrp="1"/>
          </p:cNvSpPr>
          <p:nvPr>
            <p:ph type="subTitle" idx="6"/>
          </p:nvPr>
        </p:nvSpPr>
        <p:spPr>
          <a:xfrm flipH="1">
            <a:off x="1935855" y="3489300"/>
            <a:ext cx="37857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81" name="Google Shape;481;p15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4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16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16"/>
          <p:cNvGrpSpPr/>
          <p:nvPr/>
        </p:nvGrpSpPr>
        <p:grpSpPr>
          <a:xfrm flipH="1">
            <a:off x="-905250" y="-519837"/>
            <a:ext cx="10271125" cy="6412313"/>
            <a:chOff x="-371850" y="-443637"/>
            <a:chExt cx="10271125" cy="6412313"/>
          </a:xfrm>
        </p:grpSpPr>
        <p:pic>
          <p:nvPicPr>
            <p:cNvPr id="485" name="Google Shape;485;p1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16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1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16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16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1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1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1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1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16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16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16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1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1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16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16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1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16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3" name="Google Shape;513;p16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16"/>
          <p:cNvSpPr txBox="1">
            <a:spLocks noGrp="1"/>
          </p:cNvSpPr>
          <p:nvPr>
            <p:ph type="subTitle" idx="1"/>
          </p:nvPr>
        </p:nvSpPr>
        <p:spPr>
          <a:xfrm>
            <a:off x="1872213" y="1347806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516" name="Google Shape;516;p16"/>
          <p:cNvSpPr txBox="1">
            <a:spLocks noGrp="1"/>
          </p:cNvSpPr>
          <p:nvPr>
            <p:ph type="subTitle" idx="2"/>
          </p:nvPr>
        </p:nvSpPr>
        <p:spPr>
          <a:xfrm>
            <a:off x="1872213" y="1782331"/>
            <a:ext cx="4572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16"/>
          <p:cNvSpPr txBox="1">
            <a:spLocks noGrp="1"/>
          </p:cNvSpPr>
          <p:nvPr>
            <p:ph type="subTitle" idx="3"/>
          </p:nvPr>
        </p:nvSpPr>
        <p:spPr>
          <a:xfrm>
            <a:off x="2699788" y="2910181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518" name="Google Shape;518;p16"/>
          <p:cNvSpPr txBox="1">
            <a:spLocks noGrp="1"/>
          </p:cNvSpPr>
          <p:nvPr>
            <p:ph type="subTitle" idx="4"/>
          </p:nvPr>
        </p:nvSpPr>
        <p:spPr>
          <a:xfrm>
            <a:off x="2699800" y="3344696"/>
            <a:ext cx="4572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19" name="Google Shape;519;p16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17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17"/>
          <p:cNvGrpSpPr/>
          <p:nvPr/>
        </p:nvGrpSpPr>
        <p:grpSpPr>
          <a:xfrm rot="10800000">
            <a:off x="-600450" y="-977037"/>
            <a:ext cx="10271125" cy="6412313"/>
            <a:chOff x="-371850" y="-443637"/>
            <a:chExt cx="10271125" cy="6412313"/>
          </a:xfrm>
        </p:grpSpPr>
        <p:pic>
          <p:nvPicPr>
            <p:cNvPr id="523" name="Google Shape;523;p17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17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17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17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1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17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17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17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1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1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1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1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17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1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17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17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17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17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1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17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17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17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17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1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17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1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17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1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1" name="Google Shape;551;p17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7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17"/>
          <p:cNvSpPr txBox="1">
            <a:spLocks noGrp="1"/>
          </p:cNvSpPr>
          <p:nvPr>
            <p:ph type="subTitle" idx="1"/>
          </p:nvPr>
        </p:nvSpPr>
        <p:spPr>
          <a:xfrm>
            <a:off x="757774" y="2178506"/>
            <a:ext cx="24690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554" name="Google Shape;554;p17"/>
          <p:cNvSpPr txBox="1">
            <a:spLocks noGrp="1"/>
          </p:cNvSpPr>
          <p:nvPr>
            <p:ph type="subTitle" idx="2"/>
          </p:nvPr>
        </p:nvSpPr>
        <p:spPr>
          <a:xfrm>
            <a:off x="757772" y="2617289"/>
            <a:ext cx="24690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17"/>
          <p:cNvSpPr txBox="1">
            <a:spLocks noGrp="1"/>
          </p:cNvSpPr>
          <p:nvPr>
            <p:ph type="subTitle" idx="3"/>
          </p:nvPr>
        </p:nvSpPr>
        <p:spPr>
          <a:xfrm>
            <a:off x="5917228" y="2178506"/>
            <a:ext cx="2469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556" name="Google Shape;556;p17"/>
          <p:cNvSpPr txBox="1">
            <a:spLocks noGrp="1"/>
          </p:cNvSpPr>
          <p:nvPr>
            <p:ph type="subTitle" idx="4"/>
          </p:nvPr>
        </p:nvSpPr>
        <p:spPr>
          <a:xfrm>
            <a:off x="5917223" y="2612189"/>
            <a:ext cx="24690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17"/>
          <p:cNvSpPr txBox="1">
            <a:spLocks noGrp="1"/>
          </p:cNvSpPr>
          <p:nvPr>
            <p:ph type="subTitle" idx="5"/>
          </p:nvPr>
        </p:nvSpPr>
        <p:spPr>
          <a:xfrm>
            <a:off x="3337501" y="2795840"/>
            <a:ext cx="2469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558" name="Google Shape;558;p17"/>
          <p:cNvSpPr txBox="1">
            <a:spLocks noGrp="1"/>
          </p:cNvSpPr>
          <p:nvPr>
            <p:ph type="subTitle" idx="6"/>
          </p:nvPr>
        </p:nvSpPr>
        <p:spPr>
          <a:xfrm>
            <a:off x="3337497" y="3229524"/>
            <a:ext cx="24690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59" name="Google Shape;559;p17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TWO_COLUMNS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18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18"/>
          <p:cNvGrpSpPr/>
          <p:nvPr/>
        </p:nvGrpSpPr>
        <p:grpSpPr>
          <a:xfrm rot="10800000">
            <a:off x="-600450" y="-977037"/>
            <a:ext cx="10271125" cy="6412313"/>
            <a:chOff x="-371850" y="-443637"/>
            <a:chExt cx="10271125" cy="6412313"/>
          </a:xfrm>
        </p:grpSpPr>
        <p:pic>
          <p:nvPicPr>
            <p:cNvPr id="563" name="Google Shape;563;p1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1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1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1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1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18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1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1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1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1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1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p1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1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1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1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18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1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1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1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1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1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1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18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1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1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1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1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1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1" name="Google Shape;591;p18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8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18"/>
          <p:cNvSpPr txBox="1">
            <a:spLocks noGrp="1"/>
          </p:cNvSpPr>
          <p:nvPr>
            <p:ph type="subTitle" idx="1"/>
          </p:nvPr>
        </p:nvSpPr>
        <p:spPr>
          <a:xfrm>
            <a:off x="715662" y="2891550"/>
            <a:ext cx="25602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594" name="Google Shape;594;p18"/>
          <p:cNvSpPr txBox="1">
            <a:spLocks noGrp="1"/>
          </p:cNvSpPr>
          <p:nvPr>
            <p:ph type="subTitle" idx="2"/>
          </p:nvPr>
        </p:nvSpPr>
        <p:spPr>
          <a:xfrm>
            <a:off x="715662" y="3326075"/>
            <a:ext cx="256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18"/>
          <p:cNvSpPr txBox="1">
            <a:spLocks noGrp="1"/>
          </p:cNvSpPr>
          <p:nvPr>
            <p:ph type="subTitle" idx="3"/>
          </p:nvPr>
        </p:nvSpPr>
        <p:spPr>
          <a:xfrm>
            <a:off x="5868138" y="2891550"/>
            <a:ext cx="25602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596" name="Google Shape;596;p18"/>
          <p:cNvSpPr txBox="1">
            <a:spLocks noGrp="1"/>
          </p:cNvSpPr>
          <p:nvPr>
            <p:ph type="subTitle" idx="4"/>
          </p:nvPr>
        </p:nvSpPr>
        <p:spPr>
          <a:xfrm>
            <a:off x="5868137" y="3326075"/>
            <a:ext cx="256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18"/>
          <p:cNvSpPr txBox="1">
            <a:spLocks noGrp="1"/>
          </p:cNvSpPr>
          <p:nvPr>
            <p:ph type="subTitle" idx="5"/>
          </p:nvPr>
        </p:nvSpPr>
        <p:spPr>
          <a:xfrm>
            <a:off x="3291900" y="2891550"/>
            <a:ext cx="25602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598" name="Google Shape;598;p18"/>
          <p:cNvSpPr txBox="1">
            <a:spLocks noGrp="1"/>
          </p:cNvSpPr>
          <p:nvPr>
            <p:ph type="subTitle" idx="6"/>
          </p:nvPr>
        </p:nvSpPr>
        <p:spPr>
          <a:xfrm>
            <a:off x="3291900" y="3326075"/>
            <a:ext cx="256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18"/>
          <p:cNvSpPr>
            <a:spLocks noGrp="1"/>
          </p:cNvSpPr>
          <p:nvPr>
            <p:ph type="pic" idx="7"/>
          </p:nvPr>
        </p:nvSpPr>
        <p:spPr>
          <a:xfrm>
            <a:off x="1238562" y="1188350"/>
            <a:ext cx="1514400" cy="1514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p18"/>
          <p:cNvSpPr>
            <a:spLocks noGrp="1"/>
          </p:cNvSpPr>
          <p:nvPr>
            <p:ph type="pic" idx="8"/>
          </p:nvPr>
        </p:nvSpPr>
        <p:spPr>
          <a:xfrm>
            <a:off x="3814800" y="1188350"/>
            <a:ext cx="1514400" cy="1514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p18"/>
          <p:cNvSpPr>
            <a:spLocks noGrp="1"/>
          </p:cNvSpPr>
          <p:nvPr>
            <p:ph type="pic" idx="9"/>
          </p:nvPr>
        </p:nvSpPr>
        <p:spPr>
          <a:xfrm>
            <a:off x="6391038" y="1188350"/>
            <a:ext cx="1514400" cy="1514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602" name="Google Shape;602;p18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2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19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" name="Google Shape;605;p19"/>
          <p:cNvGrpSpPr/>
          <p:nvPr/>
        </p:nvGrpSpPr>
        <p:grpSpPr>
          <a:xfrm>
            <a:off x="-371850" y="-443637"/>
            <a:ext cx="10271125" cy="6412313"/>
            <a:chOff x="-371850" y="-443637"/>
            <a:chExt cx="10271125" cy="6412313"/>
          </a:xfrm>
        </p:grpSpPr>
        <p:pic>
          <p:nvPicPr>
            <p:cNvPr id="606" name="Google Shape;606;p1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1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1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1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1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19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1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1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1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1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1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1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1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1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1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19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1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1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1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p1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p1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1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19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1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" name="Google Shape;630;p1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p1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p1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p1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4" name="Google Shape;634;p19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9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19"/>
          <p:cNvSpPr txBox="1">
            <a:spLocks noGrp="1"/>
          </p:cNvSpPr>
          <p:nvPr>
            <p:ph type="subTitle" idx="1"/>
          </p:nvPr>
        </p:nvSpPr>
        <p:spPr>
          <a:xfrm>
            <a:off x="1347725" y="1794225"/>
            <a:ext cx="2377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637" name="Google Shape;637;p19"/>
          <p:cNvSpPr txBox="1">
            <a:spLocks noGrp="1"/>
          </p:cNvSpPr>
          <p:nvPr>
            <p:ph type="subTitle" idx="2"/>
          </p:nvPr>
        </p:nvSpPr>
        <p:spPr>
          <a:xfrm>
            <a:off x="1347725" y="2152550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19"/>
          <p:cNvSpPr txBox="1">
            <a:spLocks noGrp="1"/>
          </p:cNvSpPr>
          <p:nvPr>
            <p:ph type="subTitle" idx="3"/>
          </p:nvPr>
        </p:nvSpPr>
        <p:spPr>
          <a:xfrm>
            <a:off x="5418775" y="1794225"/>
            <a:ext cx="2377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639" name="Google Shape;639;p19"/>
          <p:cNvSpPr txBox="1">
            <a:spLocks noGrp="1"/>
          </p:cNvSpPr>
          <p:nvPr>
            <p:ph type="subTitle" idx="4"/>
          </p:nvPr>
        </p:nvSpPr>
        <p:spPr>
          <a:xfrm>
            <a:off x="5418775" y="2152550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19"/>
          <p:cNvSpPr txBox="1">
            <a:spLocks noGrp="1"/>
          </p:cNvSpPr>
          <p:nvPr>
            <p:ph type="subTitle" idx="5"/>
          </p:nvPr>
        </p:nvSpPr>
        <p:spPr>
          <a:xfrm>
            <a:off x="1347725" y="3351875"/>
            <a:ext cx="2377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641" name="Google Shape;641;p19"/>
          <p:cNvSpPr txBox="1">
            <a:spLocks noGrp="1"/>
          </p:cNvSpPr>
          <p:nvPr>
            <p:ph type="subTitle" idx="6"/>
          </p:nvPr>
        </p:nvSpPr>
        <p:spPr>
          <a:xfrm>
            <a:off x="1347725" y="3710200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19"/>
          <p:cNvSpPr txBox="1">
            <a:spLocks noGrp="1"/>
          </p:cNvSpPr>
          <p:nvPr>
            <p:ph type="subTitle" idx="7"/>
          </p:nvPr>
        </p:nvSpPr>
        <p:spPr>
          <a:xfrm>
            <a:off x="5418775" y="3351875"/>
            <a:ext cx="2377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643" name="Google Shape;643;p19"/>
          <p:cNvSpPr txBox="1">
            <a:spLocks noGrp="1"/>
          </p:cNvSpPr>
          <p:nvPr>
            <p:ph type="subTitle" idx="8"/>
          </p:nvPr>
        </p:nvSpPr>
        <p:spPr>
          <a:xfrm>
            <a:off x="5418775" y="3710200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44" name="Google Shape;644;p19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3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0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20"/>
          <p:cNvGrpSpPr/>
          <p:nvPr/>
        </p:nvGrpSpPr>
        <p:grpSpPr>
          <a:xfrm rot="10800000">
            <a:off x="-600450" y="-977037"/>
            <a:ext cx="10271125" cy="6412313"/>
            <a:chOff x="-371850" y="-443637"/>
            <a:chExt cx="10271125" cy="6412313"/>
          </a:xfrm>
        </p:grpSpPr>
        <p:pic>
          <p:nvPicPr>
            <p:cNvPr id="648" name="Google Shape;648;p20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20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20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20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2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3" name="Google Shape;653;p20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20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20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2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Google Shape;657;p2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Google Shape;658;p2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2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p20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2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20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20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20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20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2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20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20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20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20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2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p20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2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20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2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6" name="Google Shape;676;p20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0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20"/>
          <p:cNvSpPr txBox="1">
            <a:spLocks noGrp="1"/>
          </p:cNvSpPr>
          <p:nvPr>
            <p:ph type="subTitle" idx="1"/>
          </p:nvPr>
        </p:nvSpPr>
        <p:spPr>
          <a:xfrm>
            <a:off x="1077873" y="1337975"/>
            <a:ext cx="18288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679" name="Google Shape;679;p20"/>
          <p:cNvSpPr txBox="1">
            <a:spLocks noGrp="1"/>
          </p:cNvSpPr>
          <p:nvPr>
            <p:ph type="subTitle" idx="2"/>
          </p:nvPr>
        </p:nvSpPr>
        <p:spPr>
          <a:xfrm>
            <a:off x="1077874" y="1772501"/>
            <a:ext cx="1828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0"/>
          <p:cNvSpPr txBox="1">
            <a:spLocks noGrp="1"/>
          </p:cNvSpPr>
          <p:nvPr>
            <p:ph type="subTitle" idx="3"/>
          </p:nvPr>
        </p:nvSpPr>
        <p:spPr>
          <a:xfrm>
            <a:off x="6237327" y="1337975"/>
            <a:ext cx="18288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681" name="Google Shape;681;p20"/>
          <p:cNvSpPr txBox="1">
            <a:spLocks noGrp="1"/>
          </p:cNvSpPr>
          <p:nvPr>
            <p:ph type="subTitle" idx="4"/>
          </p:nvPr>
        </p:nvSpPr>
        <p:spPr>
          <a:xfrm>
            <a:off x="6237326" y="1772501"/>
            <a:ext cx="1828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20"/>
          <p:cNvSpPr txBox="1">
            <a:spLocks noGrp="1"/>
          </p:cNvSpPr>
          <p:nvPr>
            <p:ph type="subTitle" idx="5"/>
          </p:nvPr>
        </p:nvSpPr>
        <p:spPr>
          <a:xfrm>
            <a:off x="3657600" y="1337975"/>
            <a:ext cx="18288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683" name="Google Shape;683;p20"/>
          <p:cNvSpPr txBox="1">
            <a:spLocks noGrp="1"/>
          </p:cNvSpPr>
          <p:nvPr>
            <p:ph type="subTitle" idx="6"/>
          </p:nvPr>
        </p:nvSpPr>
        <p:spPr>
          <a:xfrm>
            <a:off x="3657600" y="1772501"/>
            <a:ext cx="1828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20"/>
          <p:cNvSpPr txBox="1">
            <a:spLocks noGrp="1"/>
          </p:cNvSpPr>
          <p:nvPr>
            <p:ph type="subTitle" idx="7"/>
          </p:nvPr>
        </p:nvSpPr>
        <p:spPr>
          <a:xfrm>
            <a:off x="1077874" y="2895625"/>
            <a:ext cx="18288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685" name="Google Shape;685;p20"/>
          <p:cNvSpPr txBox="1">
            <a:spLocks noGrp="1"/>
          </p:cNvSpPr>
          <p:nvPr>
            <p:ph type="subTitle" idx="8"/>
          </p:nvPr>
        </p:nvSpPr>
        <p:spPr>
          <a:xfrm>
            <a:off x="1077874" y="3330151"/>
            <a:ext cx="1828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20"/>
          <p:cNvSpPr txBox="1">
            <a:spLocks noGrp="1"/>
          </p:cNvSpPr>
          <p:nvPr>
            <p:ph type="subTitle" idx="9"/>
          </p:nvPr>
        </p:nvSpPr>
        <p:spPr>
          <a:xfrm>
            <a:off x="6237327" y="2895625"/>
            <a:ext cx="18288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687" name="Google Shape;687;p20"/>
          <p:cNvSpPr txBox="1">
            <a:spLocks noGrp="1"/>
          </p:cNvSpPr>
          <p:nvPr>
            <p:ph type="subTitle" idx="13"/>
          </p:nvPr>
        </p:nvSpPr>
        <p:spPr>
          <a:xfrm>
            <a:off x="6237326" y="3330151"/>
            <a:ext cx="1828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20"/>
          <p:cNvSpPr txBox="1">
            <a:spLocks noGrp="1"/>
          </p:cNvSpPr>
          <p:nvPr>
            <p:ph type="subTitle" idx="14"/>
          </p:nvPr>
        </p:nvSpPr>
        <p:spPr>
          <a:xfrm>
            <a:off x="3648814" y="2895625"/>
            <a:ext cx="18288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689" name="Google Shape;689;p20"/>
          <p:cNvSpPr txBox="1">
            <a:spLocks noGrp="1"/>
          </p:cNvSpPr>
          <p:nvPr>
            <p:ph type="subTitle" idx="15"/>
          </p:nvPr>
        </p:nvSpPr>
        <p:spPr>
          <a:xfrm>
            <a:off x="3657600" y="3330151"/>
            <a:ext cx="1828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90" name="Google Shape;690;p20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22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22"/>
          <p:cNvGrpSpPr/>
          <p:nvPr/>
        </p:nvGrpSpPr>
        <p:grpSpPr>
          <a:xfrm>
            <a:off x="-548281" y="-498187"/>
            <a:ext cx="10353927" cy="6412313"/>
            <a:chOff x="-521246" y="-443637"/>
            <a:chExt cx="10353927" cy="6412313"/>
          </a:xfrm>
        </p:grpSpPr>
        <p:pic>
          <p:nvPicPr>
            <p:cNvPr id="729" name="Google Shape;729;p2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22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22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22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383234">
              <a:off x="-292926" y="391179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2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22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175937" y="45069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2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22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2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2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2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750975" y="46158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2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22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2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2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p22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p22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93525" y="42183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22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168348" y="42411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Google Shape;747;p2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268250" y="38352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2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2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10475" y="30936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0" name="Google Shape;750;p22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22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50" y="439222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2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22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2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22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2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7" name="Google Shape;757;p22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2"/>
          <p:cNvSpPr txBox="1">
            <a:spLocks noGrp="1"/>
          </p:cNvSpPr>
          <p:nvPr>
            <p:ph type="title"/>
          </p:nvPr>
        </p:nvSpPr>
        <p:spPr>
          <a:xfrm>
            <a:off x="706825" y="548640"/>
            <a:ext cx="77238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59" name="Google Shape;759;p22"/>
          <p:cNvSpPr txBox="1">
            <a:spLocks noGrp="1"/>
          </p:cNvSpPr>
          <p:nvPr>
            <p:ph type="subTitle" idx="1"/>
          </p:nvPr>
        </p:nvSpPr>
        <p:spPr>
          <a:xfrm>
            <a:off x="728400" y="1120231"/>
            <a:ext cx="7702500" cy="3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60" name="Google Shape;760;p22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2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3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3" name="Google Shape;763;p23"/>
          <p:cNvGrpSpPr/>
          <p:nvPr/>
        </p:nvGrpSpPr>
        <p:grpSpPr>
          <a:xfrm>
            <a:off x="-548281" y="-498187"/>
            <a:ext cx="10353927" cy="6412313"/>
            <a:chOff x="-521246" y="-443637"/>
            <a:chExt cx="10353927" cy="6412313"/>
          </a:xfrm>
        </p:grpSpPr>
        <p:pic>
          <p:nvPicPr>
            <p:cNvPr id="764" name="Google Shape;764;p2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p23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23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23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383234">
              <a:off x="-292926" y="391179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8" name="Google Shape;768;p2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9" name="Google Shape;769;p23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175937" y="45069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0" name="Google Shape;770;p2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Google Shape;771;p23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Google Shape;772;p2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Google Shape;773;p2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Google Shape;774;p2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750975" y="46158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2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23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2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8" name="Google Shape;778;p2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23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0" name="Google Shape;780;p23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93525" y="42183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Google Shape;781;p23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168348" y="42411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2" name="Google Shape;782;p2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268250" y="38352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3" name="Google Shape;783;p2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4" name="Google Shape;784;p2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10475" y="30936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5" name="Google Shape;785;p23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6" name="Google Shape;786;p23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50" y="439222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2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8" name="Google Shape;788;p23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9" name="Google Shape;789;p2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0" name="Google Shape;790;p23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1" name="Google Shape;791;p2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2" name="Google Shape;792;p23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3"/>
          <p:cNvSpPr txBox="1">
            <a:spLocks noGrp="1"/>
          </p:cNvSpPr>
          <p:nvPr>
            <p:ph type="title"/>
          </p:nvPr>
        </p:nvSpPr>
        <p:spPr>
          <a:xfrm>
            <a:off x="805600" y="1234588"/>
            <a:ext cx="2418900" cy="12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94" name="Google Shape;794;p23"/>
          <p:cNvSpPr txBox="1">
            <a:spLocks noGrp="1"/>
          </p:cNvSpPr>
          <p:nvPr>
            <p:ph type="subTitle" idx="1"/>
          </p:nvPr>
        </p:nvSpPr>
        <p:spPr>
          <a:xfrm>
            <a:off x="805600" y="2397813"/>
            <a:ext cx="24123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95" name="Google Shape;795;p23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3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Google Shape;44;p3"/>
          <p:cNvGrpSpPr/>
          <p:nvPr/>
        </p:nvGrpSpPr>
        <p:grpSpPr>
          <a:xfrm rot="10800000" flipH="1">
            <a:off x="-371850" y="-1129437"/>
            <a:ext cx="10271125" cy="6412313"/>
            <a:chOff x="-371850" y="-443637"/>
            <a:chExt cx="10271125" cy="6412313"/>
          </a:xfrm>
        </p:grpSpPr>
        <p:pic>
          <p:nvPicPr>
            <p:cNvPr id="45" name="Google Shape;45;p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3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3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3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3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3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3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3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3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3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3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3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3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3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Google Shape;73;p3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713225" y="2370150"/>
            <a:ext cx="5153700" cy="9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539500"/>
            <a:ext cx="1628100" cy="14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713225" y="3480800"/>
            <a:ext cx="3215400" cy="683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3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4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8" name="Google Shape;798;p24"/>
          <p:cNvGrpSpPr/>
          <p:nvPr/>
        </p:nvGrpSpPr>
        <p:grpSpPr>
          <a:xfrm>
            <a:off x="-548281" y="-498187"/>
            <a:ext cx="10353927" cy="6412313"/>
            <a:chOff x="-521246" y="-443637"/>
            <a:chExt cx="10353927" cy="6412313"/>
          </a:xfrm>
        </p:grpSpPr>
        <p:pic>
          <p:nvPicPr>
            <p:cNvPr id="799" name="Google Shape;799;p2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0" name="Google Shape;800;p24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1" name="Google Shape;801;p24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2" name="Google Shape;802;p24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383234">
              <a:off x="-292926" y="391179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4" name="Google Shape;804;p24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175937" y="45069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5" name="Google Shape;805;p2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6" name="Google Shape;806;p24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7" name="Google Shape;807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750975" y="46158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24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Google Shape;813;p2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24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24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93525" y="42183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24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168348" y="42411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268250" y="38352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8" name="Google Shape;818;p2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p2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10475" y="30936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0" name="Google Shape;820;p24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24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50" y="439222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24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Google Shape;824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5" name="Google Shape;825;p24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6" name="Google Shape;826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7" name="Google Shape;827;p24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24"/>
          <p:cNvSpPr txBox="1">
            <a:spLocks noGrp="1"/>
          </p:cNvSpPr>
          <p:nvPr>
            <p:ph type="title"/>
          </p:nvPr>
        </p:nvSpPr>
        <p:spPr>
          <a:xfrm>
            <a:off x="1003393" y="3176822"/>
            <a:ext cx="7137300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829" name="Google Shape;829;p24"/>
          <p:cNvSpPr txBox="1">
            <a:spLocks noGrp="1"/>
          </p:cNvSpPr>
          <p:nvPr>
            <p:ph type="subTitle" idx="1"/>
          </p:nvPr>
        </p:nvSpPr>
        <p:spPr>
          <a:xfrm>
            <a:off x="1013143" y="3787997"/>
            <a:ext cx="71178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24"/>
          <p:cNvSpPr>
            <a:spLocks noGrp="1"/>
          </p:cNvSpPr>
          <p:nvPr>
            <p:ph type="pic" idx="2"/>
          </p:nvPr>
        </p:nvSpPr>
        <p:spPr>
          <a:xfrm>
            <a:off x="728250" y="635275"/>
            <a:ext cx="7687500" cy="245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831" name="Google Shape;831;p24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27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4" name="Google Shape;904;p27"/>
          <p:cNvGrpSpPr/>
          <p:nvPr/>
        </p:nvGrpSpPr>
        <p:grpSpPr>
          <a:xfrm rot="10800000">
            <a:off x="-686112" y="-1042187"/>
            <a:ext cx="10271125" cy="6412313"/>
            <a:chOff x="-371850" y="-443637"/>
            <a:chExt cx="10271125" cy="6412313"/>
          </a:xfrm>
        </p:grpSpPr>
        <p:pic>
          <p:nvPicPr>
            <p:cNvPr id="905" name="Google Shape;905;p27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6" name="Google Shape;906;p27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7" name="Google Shape;907;p27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8" name="Google Shape;908;p27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9" name="Google Shape;909;p2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27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1" name="Google Shape;911;p27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2" name="Google Shape;912;p27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3" name="Google Shape;913;p2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4" name="Google Shape;914;p2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5" name="Google Shape;915;p2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6" name="Google Shape;916;p2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7" name="Google Shape;917;p27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8" name="Google Shape;918;p2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9" name="Google Shape;919;p27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0" name="Google Shape;920;p27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p27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2" name="Google Shape;922;p27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3" name="Google Shape;923;p2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4" name="Google Shape;924;p27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5" name="Google Shape;925;p27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" name="Google Shape;926;p27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7" name="Google Shape;927;p27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8" name="Google Shape;928;p2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9" name="Google Shape;929;p27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0" name="Google Shape;930;p2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1" name="Google Shape;931;p27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2" name="Google Shape;932;p2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3" name="Google Shape;933;p27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27"/>
          <p:cNvSpPr txBox="1">
            <a:spLocks noGrp="1"/>
          </p:cNvSpPr>
          <p:nvPr>
            <p:ph type="title"/>
          </p:nvPr>
        </p:nvSpPr>
        <p:spPr>
          <a:xfrm>
            <a:off x="706825" y="54864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935" name="Google Shape;935;p27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28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8" name="Google Shape;938;p28"/>
          <p:cNvGrpSpPr/>
          <p:nvPr/>
        </p:nvGrpSpPr>
        <p:grpSpPr>
          <a:xfrm flipH="1">
            <a:off x="-649381" y="-504393"/>
            <a:ext cx="10280731" cy="6471920"/>
            <a:chOff x="-371850" y="-503243"/>
            <a:chExt cx="10280731" cy="6471920"/>
          </a:xfrm>
        </p:grpSpPr>
        <p:pic>
          <p:nvPicPr>
            <p:cNvPr id="939" name="Google Shape;939;p2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0" name="Google Shape;940;p2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1" name="Google Shape;941;p2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2" name="Google Shape;942;p2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3" name="Google Shape;943;p2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4" name="Google Shape;944;p28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4570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5" name="Google Shape;945;p2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6" name="Google Shape;946;p2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7" name="Google Shape;947;p2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8" name="Google Shape;948;p2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9" name="Google Shape;949;p2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98575" y="46920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0" name="Google Shape;950;p2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1" name="Google Shape;951;p2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2" name="Google Shape;952;p2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3" name="Google Shape;953;p2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4" name="Google Shape;954;p28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5" name="Google Shape;955;p2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2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1700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7" name="Google Shape;957;p2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8" name="Google Shape;958;p2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9" name="Google Shape;959;p2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0" name="Google Shape;960;p2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1" name="Google Shape;961;p28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2" name="Google Shape;962;p2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3" name="Google Shape;963;p2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91578" y="-3019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4" name="Google Shape;964;p2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2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6" name="Google Shape;966;p2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7" name="Google Shape;967;p28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28"/>
          <p:cNvSpPr txBox="1">
            <a:spLocks noGrp="1"/>
          </p:cNvSpPr>
          <p:nvPr>
            <p:ph type="title"/>
          </p:nvPr>
        </p:nvSpPr>
        <p:spPr>
          <a:xfrm>
            <a:off x="706825" y="54864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969" name="Google Shape;969;p28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29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2" name="Google Shape;972;p29"/>
          <p:cNvGrpSpPr/>
          <p:nvPr/>
        </p:nvGrpSpPr>
        <p:grpSpPr>
          <a:xfrm>
            <a:off x="-548281" y="-498187"/>
            <a:ext cx="10353927" cy="6412313"/>
            <a:chOff x="-521246" y="-443637"/>
            <a:chExt cx="10353927" cy="6412313"/>
          </a:xfrm>
        </p:grpSpPr>
        <p:pic>
          <p:nvPicPr>
            <p:cNvPr id="973" name="Google Shape;973;p2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4" name="Google Shape;974;p2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5" name="Google Shape;975;p2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6" name="Google Shape;976;p2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383234">
              <a:off x="-292926" y="391179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7" name="Google Shape;977;p2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8" name="Google Shape;978;p29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175937" y="45069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9" name="Google Shape;979;p2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0" name="Google Shape;980;p2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1" name="Google Shape;981;p2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2" name="Google Shape;982;p2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2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750975" y="46158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4" name="Google Shape;984;p2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5" name="Google Shape;985;p2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6" name="Google Shape;986;p2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7" name="Google Shape;987;p2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29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9" name="Google Shape;989;p2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93525" y="42183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0" name="Google Shape;990;p2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168348" y="42411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1" name="Google Shape;991;p2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268250" y="38352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2" name="Google Shape;992;p2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3" name="Google Shape;993;p2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10475" y="30936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4" name="Google Shape;994;p2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5" name="Google Shape;995;p29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50" y="439222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6" name="Google Shape;996;p2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7" name="Google Shape;997;p2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8" name="Google Shape;998;p2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9" name="Google Shape;999;p2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0" name="Google Shape;1000;p2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1" name="Google Shape;1001;p29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29"/>
          <p:cNvSpPr txBox="1">
            <a:spLocks noGrp="1"/>
          </p:cNvSpPr>
          <p:nvPr>
            <p:ph type="title"/>
          </p:nvPr>
        </p:nvSpPr>
        <p:spPr>
          <a:xfrm>
            <a:off x="2970050" y="548450"/>
            <a:ext cx="3197400" cy="10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60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003" name="Google Shape;1003;p29"/>
          <p:cNvSpPr txBox="1">
            <a:spLocks noGrp="1"/>
          </p:cNvSpPr>
          <p:nvPr>
            <p:ph type="subTitle" idx="1"/>
          </p:nvPr>
        </p:nvSpPr>
        <p:spPr>
          <a:xfrm>
            <a:off x="2970025" y="1445500"/>
            <a:ext cx="31974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29"/>
          <p:cNvSpPr txBox="1"/>
          <p:nvPr/>
        </p:nvSpPr>
        <p:spPr>
          <a:xfrm>
            <a:off x="2020150" y="3922025"/>
            <a:ext cx="51036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05" name="Google Shape;1005;p29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30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8" name="Google Shape;1008;p30"/>
          <p:cNvGrpSpPr/>
          <p:nvPr/>
        </p:nvGrpSpPr>
        <p:grpSpPr>
          <a:xfrm>
            <a:off x="-548281" y="-498187"/>
            <a:ext cx="10353927" cy="6412313"/>
            <a:chOff x="-521246" y="-443637"/>
            <a:chExt cx="10353927" cy="6412313"/>
          </a:xfrm>
        </p:grpSpPr>
        <p:pic>
          <p:nvPicPr>
            <p:cNvPr id="1009" name="Google Shape;1009;p30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0" name="Google Shape;1010;p30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1" name="Google Shape;1011;p30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2" name="Google Shape;1012;p30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383234">
              <a:off x="-292926" y="391179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3" name="Google Shape;1013;p3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30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175937" y="45069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5" name="Google Shape;1015;p30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6" name="Google Shape;1016;p30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7" name="Google Shape;1017;p3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8" name="Google Shape;1018;p3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9" name="Google Shape;1019;p3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750975" y="46158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0" name="Google Shape;1020;p3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1" name="Google Shape;1021;p30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2" name="Google Shape;1022;p3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3" name="Google Shape;1023;p30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4" name="Google Shape;1024;p30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5" name="Google Shape;1025;p30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93525" y="42183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Google Shape;1026;p30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168348" y="42411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7" name="Google Shape;1027;p3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268250" y="38352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8" name="Google Shape;1028;p30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9" name="Google Shape;1029;p30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10475" y="30936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0" name="Google Shape;1030;p30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1" name="Google Shape;1031;p30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50" y="439222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2" name="Google Shape;1032;p3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3" name="Google Shape;1033;p30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4" name="Google Shape;1034;p3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5" name="Google Shape;1035;p30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6" name="Google Shape;1036;p3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7" name="Google Shape;1037;p30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8" name="Google Shape;1038;p30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9" name="Google Shape;1039;p30"/>
          <p:cNvPicPr preferRelativeResize="0"/>
          <p:nvPr/>
        </p:nvPicPr>
        <p:blipFill rotWithShape="1">
          <a:blip r:embed="rId9">
            <a:alphaModFix/>
          </a:blip>
          <a:srcRect l="7289" t="58841" r="9307" b="3495"/>
          <a:stretch/>
        </p:blipFill>
        <p:spPr>
          <a:xfrm>
            <a:off x="2024791" y="0"/>
            <a:ext cx="4979021" cy="149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321225" y="3427175"/>
            <a:ext cx="1882550" cy="185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7886800" y="548451"/>
            <a:ext cx="1087950" cy="107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1632508">
            <a:off x="835875" y="444275"/>
            <a:ext cx="966450" cy="9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31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5" name="Google Shape;1045;p31"/>
          <p:cNvGrpSpPr/>
          <p:nvPr/>
        </p:nvGrpSpPr>
        <p:grpSpPr>
          <a:xfrm>
            <a:off x="-548281" y="-498187"/>
            <a:ext cx="10353927" cy="6412313"/>
            <a:chOff x="-521246" y="-443637"/>
            <a:chExt cx="10353927" cy="6412313"/>
          </a:xfrm>
        </p:grpSpPr>
        <p:pic>
          <p:nvPicPr>
            <p:cNvPr id="1046" name="Google Shape;1046;p3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7" name="Google Shape;1047;p3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3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3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383234">
              <a:off x="-292926" y="391179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31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175937" y="45069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2" name="Google Shape;1052;p3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3" name="Google Shape;1053;p3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4" name="Google Shape;1054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5" name="Google Shape;1055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6" name="Google Shape;1056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750975" y="46158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7" name="Google Shape;1057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8" name="Google Shape;1058;p3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9" name="Google Shape;1059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0" name="Google Shape;1060;p3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1" name="Google Shape;1061;p31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2" name="Google Shape;1062;p3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93525" y="42183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3" name="Google Shape;1063;p3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168348" y="42411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4" name="Google Shape;1064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268250" y="38352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5" name="Google Shape;1065;p3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6" name="Google Shape;1066;p3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10475" y="30936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7" name="Google Shape;1067;p3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8" name="Google Shape;1068;p31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50" y="439222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9" name="Google Shape;1069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0" name="Google Shape;1070;p3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1" name="Google Shape;1071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2" name="Google Shape;1072;p3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3" name="Google Shape;1073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4" name="Google Shape;1074;p31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5" name="Google Shape;1075;p31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76" name="Google Shape;107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46800" y="3112150"/>
            <a:ext cx="2408500" cy="23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44227" y="-1247200"/>
            <a:ext cx="2789997" cy="274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537345">
            <a:off x="7395125" y="3666325"/>
            <a:ext cx="1009701" cy="99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24250" y="462148"/>
            <a:ext cx="1328800" cy="1306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5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5"/>
          <p:cNvGrpSpPr/>
          <p:nvPr/>
        </p:nvGrpSpPr>
        <p:grpSpPr>
          <a:xfrm>
            <a:off x="-371850" y="-443637"/>
            <a:ext cx="10271125" cy="6412313"/>
            <a:chOff x="-371850" y="-443637"/>
            <a:chExt cx="10271125" cy="6412313"/>
          </a:xfrm>
        </p:grpSpPr>
        <p:pic>
          <p:nvPicPr>
            <p:cNvPr id="115" name="Google Shape;115;p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5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5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5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5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5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5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5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5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5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5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1"/>
          </p:nvPr>
        </p:nvSpPr>
        <p:spPr>
          <a:xfrm>
            <a:off x="1469672" y="2178503"/>
            <a:ext cx="27432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2"/>
          </p:nvPr>
        </p:nvSpPr>
        <p:spPr>
          <a:xfrm>
            <a:off x="1469678" y="2613031"/>
            <a:ext cx="2743200" cy="12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3"/>
          </p:nvPr>
        </p:nvSpPr>
        <p:spPr>
          <a:xfrm>
            <a:off x="4931122" y="2178503"/>
            <a:ext cx="27432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subTitle" idx="4"/>
          </p:nvPr>
        </p:nvSpPr>
        <p:spPr>
          <a:xfrm>
            <a:off x="4931128" y="2613031"/>
            <a:ext cx="2743200" cy="12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9" name="Google Shape;149;p5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6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6"/>
          <p:cNvGrpSpPr/>
          <p:nvPr/>
        </p:nvGrpSpPr>
        <p:grpSpPr>
          <a:xfrm>
            <a:off x="-371850" y="-443637"/>
            <a:ext cx="10271125" cy="6412313"/>
            <a:chOff x="-371850" y="-443637"/>
            <a:chExt cx="10271125" cy="6412313"/>
          </a:xfrm>
        </p:grpSpPr>
        <p:pic>
          <p:nvPicPr>
            <p:cNvPr id="153" name="Google Shape;153;p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6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6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6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6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6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6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6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6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6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" name="Google Shape;181;p6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6"/>
          <p:cNvSpPr txBox="1">
            <a:spLocks noGrp="1"/>
          </p:cNvSpPr>
          <p:nvPr>
            <p:ph type="title"/>
          </p:nvPr>
        </p:nvSpPr>
        <p:spPr>
          <a:xfrm>
            <a:off x="706825" y="54864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83" name="Google Shape;183;p6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7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7"/>
          <p:cNvGrpSpPr/>
          <p:nvPr/>
        </p:nvGrpSpPr>
        <p:grpSpPr>
          <a:xfrm flipH="1">
            <a:off x="-752850" y="-519837"/>
            <a:ext cx="10271125" cy="6412313"/>
            <a:chOff x="-371850" y="-443637"/>
            <a:chExt cx="10271125" cy="6412313"/>
          </a:xfrm>
        </p:grpSpPr>
        <p:pic>
          <p:nvPicPr>
            <p:cNvPr id="187" name="Google Shape;187;p7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7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7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7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7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7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7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7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7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7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7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7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7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7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7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7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7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7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p7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title"/>
          </p:nvPr>
        </p:nvSpPr>
        <p:spPr>
          <a:xfrm>
            <a:off x="865625" y="733200"/>
            <a:ext cx="4459800" cy="12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1"/>
          </p:nvPr>
        </p:nvSpPr>
        <p:spPr>
          <a:xfrm>
            <a:off x="865625" y="1990500"/>
            <a:ext cx="4459800" cy="21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218" name="Google Shape;218;p7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8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8"/>
          <p:cNvGrpSpPr/>
          <p:nvPr/>
        </p:nvGrpSpPr>
        <p:grpSpPr>
          <a:xfrm rot="10800000">
            <a:off x="-829050" y="-443637"/>
            <a:ext cx="10204531" cy="6412302"/>
            <a:chOff x="-371850" y="-900837"/>
            <a:chExt cx="10204531" cy="6412302"/>
          </a:xfrm>
        </p:grpSpPr>
        <p:pic>
          <p:nvPicPr>
            <p:cNvPr id="222" name="Google Shape;222;p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5400000" flipH="1">
              <a:off x="7291760" y="2204976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1084775" y="176034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9587534" flipH="1">
              <a:off x="2052723" y="3679589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>
              <a:off x="730762" y="2766890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10800000" flipH="1">
              <a:off x="6626075" y="401704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 flipH="1">
              <a:off x="2833362" y="450891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-315600" y="3284889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7107743" flipH="1">
              <a:off x="-105389" y="-292837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10800000" flipH="1">
              <a:off x="6171775" y="482831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8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 flipH="1">
              <a:off x="2078275" y="-28188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10800000" flipH="1">
              <a:off x="-371850" y="1487304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9587534" flipH="1">
              <a:off x="4497373" y="-485436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192050" y="469049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-4499992" flipH="1">
              <a:off x="279250" y="3098902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1522375" y="31419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7307700" y="3274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5400000" flipH="1">
              <a:off x="3955585" y="3969851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10800000">
              <a:off x="2131750" y="491571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8680372" flipH="1">
              <a:off x="5688925" y="-639710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8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7378974" flipH="1">
              <a:off x="5171614" y="4017997"/>
              <a:ext cx="1083098" cy="1083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 flipH="1">
              <a:off x="564925" y="487714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2904834">
              <a:off x="2851828" y="13754"/>
              <a:ext cx="1469192" cy="1469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192050" y="1018666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653725" y="3989265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flipH="1">
              <a:off x="8052225" y="539490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127792">
              <a:off x="7917824" y="3197663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8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flipH="1">
              <a:off x="7522662" y="36354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8697650" y="211666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4059514" flipH="1">
              <a:off x="8315378" y="3901665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7969325" y="4648216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>
              <a:off x="8480100" y="197416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-4499992">
              <a:off x="8291812" y="296199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772700" y="179954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8"/>
          <p:cNvSpPr/>
          <p:nvPr/>
        </p:nvSpPr>
        <p:spPr>
          <a:xfrm>
            <a:off x="1312575" y="851975"/>
            <a:ext cx="6519000" cy="343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8"/>
          <p:cNvSpPr txBox="1">
            <a:spLocks noGrp="1"/>
          </p:cNvSpPr>
          <p:nvPr>
            <p:ph type="title"/>
          </p:nvPr>
        </p:nvSpPr>
        <p:spPr>
          <a:xfrm>
            <a:off x="2577300" y="1594173"/>
            <a:ext cx="3989400" cy="11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257" name="Google Shape;257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390378" y="2356324"/>
            <a:ext cx="5653551" cy="555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09322" y="-3086251"/>
            <a:ext cx="5653551" cy="555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9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9"/>
          <p:cNvGrpSpPr/>
          <p:nvPr/>
        </p:nvGrpSpPr>
        <p:grpSpPr>
          <a:xfrm rot="10800000" flipH="1">
            <a:off x="-241100" y="-356137"/>
            <a:ext cx="10204531" cy="6412302"/>
            <a:chOff x="-371850" y="-900837"/>
            <a:chExt cx="10204531" cy="6412302"/>
          </a:xfrm>
        </p:grpSpPr>
        <p:pic>
          <p:nvPicPr>
            <p:cNvPr id="262" name="Google Shape;262;p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5400000" flipH="1">
              <a:off x="7291760" y="2204976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1084775" y="176034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9587534" flipH="1">
              <a:off x="2052723" y="3679589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>
              <a:off x="730762" y="2766890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10800000" flipH="1">
              <a:off x="6626075" y="401704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 flipH="1">
              <a:off x="2833362" y="450891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-315600" y="3284889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7107743" flipH="1">
              <a:off x="-105389" y="-292837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10800000" flipH="1">
              <a:off x="6171775" y="482831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9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 flipH="1">
              <a:off x="2078275" y="-28188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10800000" flipH="1">
              <a:off x="-371850" y="1487304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9587534" flipH="1">
              <a:off x="4497373" y="-485436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192050" y="469049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-4499992" flipH="1">
              <a:off x="279250" y="3098902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1522375" y="31419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7307700" y="3274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5400000" flipH="1">
              <a:off x="3955585" y="3969851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10800000">
              <a:off x="2131750" y="491571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8680372" flipH="1">
              <a:off x="5688925" y="-639710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9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7378974" flipH="1">
              <a:off x="5171614" y="4017997"/>
              <a:ext cx="1083098" cy="1083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 flipH="1">
              <a:off x="564925" y="487714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2904834">
              <a:off x="2851828" y="13754"/>
              <a:ext cx="1469192" cy="1469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192050" y="1018666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653725" y="3989265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flipH="1">
              <a:off x="8052225" y="539490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127792">
              <a:off x="7917824" y="3197663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9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flipH="1">
              <a:off x="7522662" y="36354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8697650" y="211666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4059514" flipH="1">
              <a:off x="8315378" y="3901665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7969325" y="4648216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>
              <a:off x="8480100" y="197416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-4499992">
              <a:off x="8291812" y="296199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772700" y="179954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9"/>
          <p:cNvSpPr/>
          <p:nvPr/>
        </p:nvSpPr>
        <p:spPr>
          <a:xfrm>
            <a:off x="1312575" y="851975"/>
            <a:ext cx="6519000" cy="343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9"/>
          <p:cNvSpPr txBox="1">
            <a:spLocks noGrp="1"/>
          </p:cNvSpPr>
          <p:nvPr>
            <p:ph type="title"/>
          </p:nvPr>
        </p:nvSpPr>
        <p:spPr>
          <a:xfrm>
            <a:off x="1851750" y="1208675"/>
            <a:ext cx="54405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7" name="Google Shape;297;p9"/>
          <p:cNvSpPr txBox="1">
            <a:spLocks noGrp="1"/>
          </p:cNvSpPr>
          <p:nvPr>
            <p:ph type="subTitle" idx="1"/>
          </p:nvPr>
        </p:nvSpPr>
        <p:spPr>
          <a:xfrm>
            <a:off x="1851750" y="2486714"/>
            <a:ext cx="5440500" cy="14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"/>
          <p:cNvSpPr txBox="1">
            <a:spLocks noGrp="1"/>
          </p:cNvSpPr>
          <p:nvPr>
            <p:ph type="body" idx="1"/>
          </p:nvPr>
        </p:nvSpPr>
        <p:spPr>
          <a:xfrm>
            <a:off x="4648200" y="3185151"/>
            <a:ext cx="3858600" cy="127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00"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endParaRPr/>
          </a:p>
        </p:txBody>
      </p:sp>
      <p:pic>
        <p:nvPicPr>
          <p:cNvPr id="300" name="Google Shape;300;p1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1423800" y="3712240"/>
            <a:ext cx="1325150" cy="13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5554113" y="4204115"/>
            <a:ext cx="987550" cy="9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0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10800000">
            <a:off x="8561374" y="2980089"/>
            <a:ext cx="1129251" cy="112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0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10800000">
            <a:off x="2912801" y="4523515"/>
            <a:ext cx="290449" cy="2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0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flipH="1">
            <a:off x="8892526" y="4385690"/>
            <a:ext cx="290449" cy="2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0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4499992">
            <a:off x="8805327" y="2794102"/>
            <a:ext cx="290448" cy="2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0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-4499992">
            <a:off x="1722727" y="-214109"/>
            <a:ext cx="290448" cy="2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0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-5400000">
            <a:off x="4246891" y="4189589"/>
            <a:ext cx="1017574" cy="101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0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10800000" flipH="1">
            <a:off x="6831826" y="4747240"/>
            <a:ext cx="290449" cy="2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0"/>
          <p:cNvPicPr preferRelativeResize="0"/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-7379002">
            <a:off x="3178025" y="3727552"/>
            <a:ext cx="769601" cy="76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7207150" y="4070240"/>
            <a:ext cx="1522200" cy="15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668900" y="229765"/>
            <a:ext cx="1522200" cy="15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0"/>
          <p:cNvPicPr preferRelativeResize="0"/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-1127792" flipH="1">
            <a:off x="275345" y="2892863"/>
            <a:ext cx="1181857" cy="1181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0"/>
          <p:cNvPicPr preferRelativeResize="0"/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553188" y="-215310"/>
            <a:ext cx="769600" cy="7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0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-4499992">
            <a:off x="148952" y="-93134"/>
            <a:ext cx="290448" cy="2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0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4059514">
            <a:off x="-257351" y="3596865"/>
            <a:ext cx="1316998" cy="13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0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-4499992">
            <a:off x="1115252" y="4343416"/>
            <a:ext cx="290448" cy="2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-92625" y="1669365"/>
            <a:ext cx="987550" cy="9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0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4499992" flipH="1">
            <a:off x="792765" y="2657191"/>
            <a:ext cx="290448" cy="29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1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11"/>
          <p:cNvGrpSpPr/>
          <p:nvPr/>
        </p:nvGrpSpPr>
        <p:grpSpPr>
          <a:xfrm>
            <a:off x="-371850" y="-900837"/>
            <a:ext cx="10204531" cy="6412302"/>
            <a:chOff x="-371850" y="-900837"/>
            <a:chExt cx="10204531" cy="6412302"/>
          </a:xfrm>
        </p:grpSpPr>
        <p:pic>
          <p:nvPicPr>
            <p:cNvPr id="322" name="Google Shape;322;p1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5400000" flipH="1">
              <a:off x="7291760" y="2204976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1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1084775" y="176034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1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9587534" flipH="1">
              <a:off x="2052723" y="3679589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1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>
              <a:off x="730762" y="2766890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1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10800000" flipH="1">
              <a:off x="6626075" y="401704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1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 flipH="1">
              <a:off x="2833362" y="450891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1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-315600" y="3284889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1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7107743" flipH="1">
              <a:off x="-105389" y="-292837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1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10800000" flipH="1">
              <a:off x="6171775" y="482831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11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 flipH="1">
              <a:off x="2078275" y="-28188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1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10800000" flipH="1">
              <a:off x="-371850" y="1487304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1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9587534" flipH="1">
              <a:off x="4497373" y="-485436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1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192050" y="469049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1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-4499992" flipH="1">
              <a:off x="279250" y="3098902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1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1522375" y="31419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1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7307700" y="3274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1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5400000" flipH="1">
              <a:off x="3955585" y="3969851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1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10800000">
              <a:off x="2131750" y="491571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1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8680372" flipH="1">
              <a:off x="5688925" y="-639710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11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7378974" flipH="1">
              <a:off x="5171614" y="4017997"/>
              <a:ext cx="1083098" cy="1083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1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 flipH="1">
              <a:off x="564925" y="487714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1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2904834">
              <a:off x="2851828" y="13754"/>
              <a:ext cx="1469192" cy="1469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1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192050" y="1018666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1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653725" y="3989265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1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flipH="1">
              <a:off x="8052225" y="539490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1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127792">
              <a:off x="7917824" y="3197663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11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flipH="1">
              <a:off x="7522662" y="36354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1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8697650" y="211666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1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4059514" flipH="1">
              <a:off x="8315378" y="3901665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1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7969325" y="4648216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1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>
              <a:off x="8480100" y="197416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1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-4499992">
              <a:off x="8291812" y="296199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1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772700" y="179954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" name="Google Shape;355;p11"/>
          <p:cNvSpPr/>
          <p:nvPr/>
        </p:nvSpPr>
        <p:spPr>
          <a:xfrm>
            <a:off x="1312575" y="851975"/>
            <a:ext cx="6519000" cy="343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1"/>
          <p:cNvSpPr txBox="1">
            <a:spLocks noGrp="1"/>
          </p:cNvSpPr>
          <p:nvPr>
            <p:ph type="title" hasCustomPrompt="1"/>
          </p:nvPr>
        </p:nvSpPr>
        <p:spPr>
          <a:xfrm>
            <a:off x="1965200" y="1124400"/>
            <a:ext cx="5213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7" name="Google Shape;357;p11"/>
          <p:cNvSpPr txBox="1">
            <a:spLocks noGrp="1"/>
          </p:cNvSpPr>
          <p:nvPr>
            <p:ph type="subTitle" idx="1"/>
          </p:nvPr>
        </p:nvSpPr>
        <p:spPr>
          <a:xfrm>
            <a:off x="2522400" y="3087900"/>
            <a:ext cx="4126200" cy="708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58" name="Google Shape;358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>
            <a:off x="-3829451" y="2506251"/>
            <a:ext cx="6563876" cy="437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1"/>
          <p:cNvPicPr preferRelativeResize="0"/>
          <p:nvPr/>
        </p:nvPicPr>
        <p:blipFill rotWithShape="1">
          <a:blip r:embed="rId10">
            <a:alphaModFix/>
          </a:blip>
          <a:srcRect l="20827" t="5003" r="11439" b="5003"/>
          <a:stretch/>
        </p:blipFill>
        <p:spPr>
          <a:xfrm rot="-3015705">
            <a:off x="6951975" y="-682150"/>
            <a:ext cx="2789199" cy="209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26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6825" y="1244956"/>
            <a:ext cx="7730400" cy="3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8" r:id="rId18"/>
    <p:sldLayoutId id="2147483669" r:id="rId19"/>
    <p:sldLayoutId id="2147483670" r:id="rId20"/>
    <p:sldLayoutId id="2147483673" r:id="rId21"/>
    <p:sldLayoutId id="2147483674" r:id="rId22"/>
    <p:sldLayoutId id="2147483675" r:id="rId23"/>
    <p:sldLayoutId id="2147483676" r:id="rId24"/>
    <p:sldLayoutId id="214748367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11.xml" /><Relationship Id="rId4" Type="http://schemas.openxmlformats.org/officeDocument/2006/relationships/image" Target="../media/image31.png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11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1.xml" /><Relationship Id="rId5" Type="http://schemas.openxmlformats.org/officeDocument/2006/relationships/image" Target="../media/image35.png" /><Relationship Id="rId4" Type="http://schemas.openxmlformats.org/officeDocument/2006/relationships/image" Target="../media/image34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1.xml" /><Relationship Id="rId5" Type="http://schemas.openxmlformats.org/officeDocument/2006/relationships/chart" Target="../charts/chart8.xml" /><Relationship Id="rId4" Type="http://schemas.openxmlformats.org/officeDocument/2006/relationships/image" Target="../media/image37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9.xml" /><Relationship Id="rId4" Type="http://schemas.openxmlformats.org/officeDocument/2006/relationships/image" Target="../media/image13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1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41.png" /><Relationship Id="rId5" Type="http://schemas.openxmlformats.org/officeDocument/2006/relationships/image" Target="../media/image40.png" /><Relationship Id="rId4" Type="http://schemas.openxmlformats.org/officeDocument/2006/relationships/image" Target="../media/image10.png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13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3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cs=1&amp;sca_esv=50347784169c3c85&amp;sxsrf=AE3TifNRnWMsSeJzksC3AboDYfHNM6zPew:1754530272314&amp;q=Pizza+Margherita&amp;sa=X&amp;ved=2ahUKEwis-t_MxveOAxWhXmwGHRz6DcEQxccNegQICxAB&amp;mstk=AUtExfAQeWzqc1zdepraOr-iotI4LxWhBCWpdsuOqyMyUgK0MPAtRmFiAwWKNAJGgWpPLurpYzDwNBNtoEW0TIcHnPfxeIdT6kZaFIuA9Abm4VIGSIOb_OvoQaA3Kcf5rBjr9E7WkIHwUXwC3StzfOmIrJHQqGCNiBVGJZwA4pRbOzluDjA&amp;csui=3" TargetMode="External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5.png" /><Relationship Id="rId4" Type="http://schemas.openxmlformats.org/officeDocument/2006/relationships/image" Target="../media/image13.png" 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 /><Relationship Id="rId3" Type="http://schemas.openxmlformats.org/officeDocument/2006/relationships/image" Target="../media/image9.png" /><Relationship Id="rId7" Type="http://schemas.openxmlformats.org/officeDocument/2006/relationships/image" Target="../media/image38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3.xml" /><Relationship Id="rId6" Type="http://schemas.openxmlformats.org/officeDocument/2006/relationships/image" Target="../media/image44.png" /><Relationship Id="rId5" Type="http://schemas.openxmlformats.org/officeDocument/2006/relationships/image" Target="../media/image12.png" /><Relationship Id="rId4" Type="http://schemas.openxmlformats.org/officeDocument/2006/relationships/image" Target="../media/image8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1.xml" /><Relationship Id="rId5" Type="http://schemas.openxmlformats.org/officeDocument/2006/relationships/image" Target="../media/image11.png" /><Relationship Id="rId4" Type="http://schemas.openxmlformats.org/officeDocument/2006/relationships/image" Target="../media/image12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1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 /><Relationship Id="rId2" Type="http://schemas.openxmlformats.org/officeDocument/2006/relationships/chart" Target="../charts/chart1.xml" /><Relationship Id="rId1" Type="http://schemas.openxmlformats.org/officeDocument/2006/relationships/slideLayout" Target="../slideLayouts/slideLayout11.xml" /><Relationship Id="rId5" Type="http://schemas.openxmlformats.org/officeDocument/2006/relationships/chart" Target="../charts/chart4.xml" /><Relationship Id="rId4" Type="http://schemas.openxmlformats.org/officeDocument/2006/relationships/chart" Target="../charts/chart3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 /><Relationship Id="rId7" Type="http://schemas.openxmlformats.org/officeDocument/2006/relationships/image" Target="../media/image22.jpe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1.xml" /><Relationship Id="rId6" Type="http://schemas.openxmlformats.org/officeDocument/2006/relationships/image" Target="../media/image21.jpeg" /><Relationship Id="rId5" Type="http://schemas.openxmlformats.org/officeDocument/2006/relationships/image" Target="../media/image20.jpeg" /><Relationship Id="rId4" Type="http://schemas.openxmlformats.org/officeDocument/2006/relationships/image" Target="../media/image19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11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11.xml" /><Relationship Id="rId4" Type="http://schemas.openxmlformats.org/officeDocument/2006/relationships/chart" Target="../charts/chart5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11.xml" /><Relationship Id="rId5" Type="http://schemas.openxmlformats.org/officeDocument/2006/relationships/chart" Target="../charts/chart7.xml" /><Relationship Id="rId4" Type="http://schemas.openxmlformats.org/officeDocument/2006/relationships/chart" Target="../charts/char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5"/>
          <p:cNvSpPr txBox="1">
            <a:spLocks noGrp="1"/>
          </p:cNvSpPr>
          <p:nvPr>
            <p:ph type="ctrTitle"/>
          </p:nvPr>
        </p:nvSpPr>
        <p:spPr>
          <a:xfrm>
            <a:off x="1173700" y="1017636"/>
            <a:ext cx="4725900" cy="17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PIZZA HUT</a:t>
            </a:r>
            <a:endParaRPr sz="6000" dirty="0">
              <a:solidFill>
                <a:schemeClr val="dk2"/>
              </a:solidFill>
            </a:endParaRPr>
          </a:p>
        </p:txBody>
      </p:sp>
      <p:sp>
        <p:nvSpPr>
          <p:cNvPr id="1091" name="Google Shape;1091;p35"/>
          <p:cNvSpPr txBox="1">
            <a:spLocks noGrp="1"/>
          </p:cNvSpPr>
          <p:nvPr>
            <p:ph type="subTitle" idx="1"/>
          </p:nvPr>
        </p:nvSpPr>
        <p:spPr>
          <a:xfrm>
            <a:off x="1036800" y="3958397"/>
            <a:ext cx="49995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 JANJALA YASWANTH SAI</a:t>
            </a:r>
            <a:endParaRPr dirty="0"/>
          </a:p>
        </p:txBody>
      </p:sp>
      <p:sp>
        <p:nvSpPr>
          <p:cNvPr id="1092" name="Google Shape;1092;p35"/>
          <p:cNvSpPr/>
          <p:nvPr/>
        </p:nvSpPr>
        <p:spPr>
          <a:xfrm>
            <a:off x="1329574" y="2825817"/>
            <a:ext cx="4414152" cy="6384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Fjalla One"/>
              </a:rPr>
              <a:t>ANALYSIS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Fjalla One"/>
            </a:endParaRPr>
          </a:p>
        </p:txBody>
      </p:sp>
      <p:cxnSp>
        <p:nvCxnSpPr>
          <p:cNvPr id="1093" name="Google Shape;1093;p35">
            <a:hlinkClick r:id="" action="ppaction://hlinkshowjump?jump=nextslide"/>
          </p:cNvPr>
          <p:cNvCxnSpPr/>
          <p:nvPr/>
        </p:nvCxnSpPr>
        <p:spPr>
          <a:xfrm>
            <a:off x="713225" y="625294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94" name="Google Shape;1094;p35"/>
          <p:cNvSpPr txBox="1">
            <a:spLocks noGrp="1"/>
          </p:cNvSpPr>
          <p:nvPr>
            <p:ph type="subTitle" idx="1"/>
          </p:nvPr>
        </p:nvSpPr>
        <p:spPr>
          <a:xfrm>
            <a:off x="1901325" y="539500"/>
            <a:ext cx="1633800" cy="17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www.slidesgo.es</a:t>
            </a:r>
            <a:endParaRPr sz="1200"/>
          </a:p>
        </p:txBody>
      </p:sp>
      <p:grpSp>
        <p:nvGrpSpPr>
          <p:cNvPr id="1095" name="Google Shape;1095;p35"/>
          <p:cNvGrpSpPr/>
          <p:nvPr/>
        </p:nvGrpSpPr>
        <p:grpSpPr>
          <a:xfrm>
            <a:off x="572244" y="790450"/>
            <a:ext cx="8002690" cy="2928050"/>
            <a:chOff x="582350" y="790450"/>
            <a:chExt cx="7992300" cy="2928050"/>
          </a:xfrm>
        </p:grpSpPr>
        <p:cxnSp>
          <p:nvCxnSpPr>
            <p:cNvPr id="1096" name="Google Shape;1096;p35"/>
            <p:cNvCxnSpPr/>
            <p:nvPr/>
          </p:nvCxnSpPr>
          <p:spPr>
            <a:xfrm>
              <a:off x="582350" y="3718500"/>
              <a:ext cx="799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7" name="Google Shape;1097;p35"/>
            <p:cNvCxnSpPr/>
            <p:nvPr/>
          </p:nvCxnSpPr>
          <p:spPr>
            <a:xfrm>
              <a:off x="582350" y="790450"/>
              <a:ext cx="799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98" name="Google Shape;1098;p35"/>
          <p:cNvPicPr preferRelativeResize="0"/>
          <p:nvPr/>
        </p:nvPicPr>
        <p:blipFill rotWithShape="1">
          <a:blip r:embed="rId3">
            <a:alphaModFix/>
          </a:blip>
          <a:srcRect l="3040" t="10490" r="3396"/>
          <a:stretch/>
        </p:blipFill>
        <p:spPr>
          <a:xfrm rot="5400000">
            <a:off x="4932461" y="915012"/>
            <a:ext cx="5167176" cy="329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90" y="2158409"/>
            <a:ext cx="7985051" cy="25199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94074" y="467831"/>
            <a:ext cx="3253563" cy="307777"/>
          </a:xfrm>
          <a:prstGeom prst="rect">
            <a:avLst/>
          </a:prstGeom>
          <a:solidFill>
            <a:srgbClr val="FF33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Pizza Distribution by Category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0" y="775609"/>
            <a:ext cx="4019108" cy="1382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898" y="775610"/>
            <a:ext cx="3965943" cy="13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97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489098"/>
            <a:ext cx="7985051" cy="39340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4233" y="3317358"/>
            <a:ext cx="9994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b="1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5847907" y="3317358"/>
            <a:ext cx="1105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ym typeface="Wingdings" panose="05000000000000000000" pitchFamily="2" charset="2"/>
              </a:rPr>
              <a:t>   </a:t>
            </a:r>
            <a:r>
              <a:rPr lang="en-US" sz="1100" dirty="0"/>
              <a:t>Pie Chart</a:t>
            </a:r>
          </a:p>
        </p:txBody>
      </p:sp>
    </p:spTree>
    <p:extLst>
      <p:ext uri="{BB962C8B-B14F-4D97-AF65-F5344CB8AC3E}">
        <p14:creationId xmlns:p14="http://schemas.microsoft.com/office/powerpoint/2010/main" val="2196796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1" y="764977"/>
            <a:ext cx="4136066" cy="1988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57" y="457200"/>
            <a:ext cx="3827720" cy="39765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91" y="2753833"/>
            <a:ext cx="4136066" cy="16799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05786" y="457200"/>
            <a:ext cx="3083442" cy="307777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Cumulative Revenue Over Time</a:t>
            </a:r>
          </a:p>
        </p:txBody>
      </p:sp>
    </p:spTree>
    <p:extLst>
      <p:ext uri="{BB962C8B-B14F-4D97-AF65-F5344CB8AC3E}">
        <p14:creationId xmlns:p14="http://schemas.microsoft.com/office/powerpoint/2010/main" val="243799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80" y="2392324"/>
            <a:ext cx="3602268" cy="2052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048" y="2903974"/>
            <a:ext cx="4327698" cy="15405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9780" y="478465"/>
            <a:ext cx="3602268" cy="307777"/>
          </a:xfrm>
          <a:prstGeom prst="rect">
            <a:avLst/>
          </a:prstGeom>
          <a:solidFill>
            <a:srgbClr val="FF33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Revenue Contribution By Pizza Types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9780" y="882503"/>
            <a:ext cx="38282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Revenue bought by </a:t>
            </a:r>
            <a:r>
              <a:rPr lang="en-US" b="1" dirty="0" err="1"/>
              <a:t>thai</a:t>
            </a:r>
            <a:r>
              <a:rPr lang="en-US" b="1" dirty="0"/>
              <a:t> chicken pizza,</a:t>
            </a:r>
          </a:p>
          <a:p>
            <a:r>
              <a:rPr lang="en-US" b="1" dirty="0"/>
              <a:t>Barbeque Chicken Pizza and California</a:t>
            </a:r>
          </a:p>
          <a:p>
            <a:r>
              <a:rPr lang="en-US" b="1" dirty="0"/>
              <a:t>Chicken Pizza</a:t>
            </a:r>
            <a:r>
              <a:rPr lang="en-US" dirty="0"/>
              <a:t> are 43434.25,42768,41409.5 </a:t>
            </a:r>
          </a:p>
          <a:p>
            <a:r>
              <a:rPr lang="en-US" b="1" dirty="0"/>
              <a:t>and these are the major contributors and </a:t>
            </a:r>
          </a:p>
          <a:p>
            <a:r>
              <a:rPr lang="en-US" b="1" dirty="0"/>
              <a:t>told about 5.31%,5.23% and 5.06% of the</a:t>
            </a:r>
          </a:p>
          <a:p>
            <a:r>
              <a:rPr lang="en-US" b="1" dirty="0"/>
              <a:t>Revenue Contribution</a:t>
            </a: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819871267"/>
              </p:ext>
            </p:extLst>
          </p:nvPr>
        </p:nvGraphicFramePr>
        <p:xfrm>
          <a:off x="4222048" y="478464"/>
          <a:ext cx="4347794" cy="2425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4875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52"/>
          <p:cNvSpPr txBox="1">
            <a:spLocks noGrp="1"/>
          </p:cNvSpPr>
          <p:nvPr>
            <p:ph type="title"/>
          </p:nvPr>
        </p:nvSpPr>
        <p:spPr>
          <a:xfrm>
            <a:off x="1965200" y="1124400"/>
            <a:ext cx="52137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25,00,000</a:t>
            </a:r>
            <a:endParaRPr sz="9600" dirty="0"/>
          </a:p>
        </p:txBody>
      </p:sp>
      <p:sp>
        <p:nvSpPr>
          <p:cNvPr id="1392" name="Google Shape;1392;p52"/>
          <p:cNvSpPr txBox="1">
            <a:spLocks noGrp="1"/>
          </p:cNvSpPr>
          <p:nvPr>
            <p:ph type="subTitle" idx="1"/>
          </p:nvPr>
        </p:nvSpPr>
        <p:spPr>
          <a:xfrm>
            <a:off x="2522400" y="3087900"/>
            <a:ext cx="41262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cxnSp>
        <p:nvCxnSpPr>
          <p:cNvPr id="1393" name="Google Shape;1393;p52"/>
          <p:cNvCxnSpPr/>
          <p:nvPr/>
        </p:nvCxnSpPr>
        <p:spPr>
          <a:xfrm>
            <a:off x="1315300" y="4053750"/>
            <a:ext cx="652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4" name="Google Shape;1394;p52">
            <a:hlinkClick r:id="" action="ppaction://hlinkshowjump?jump=nextslide"/>
          </p:cNvPr>
          <p:cNvCxnSpPr/>
          <p:nvPr/>
        </p:nvCxnSpPr>
        <p:spPr>
          <a:xfrm>
            <a:off x="4023625" y="4167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395" name="Google Shape;1395;p52"/>
          <p:cNvPicPr preferRelativeResize="0"/>
          <p:nvPr/>
        </p:nvPicPr>
        <p:blipFill rotWithShape="1">
          <a:blip r:embed="rId3">
            <a:alphaModFix/>
          </a:blip>
          <a:srcRect l="79" r="89"/>
          <a:stretch/>
        </p:blipFill>
        <p:spPr>
          <a:xfrm>
            <a:off x="147275" y="797500"/>
            <a:ext cx="1682200" cy="1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601" y="2902287"/>
            <a:ext cx="2434500" cy="2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59"/>
          <p:cNvSpPr txBox="1">
            <a:spLocks noGrp="1"/>
          </p:cNvSpPr>
          <p:nvPr>
            <p:ph type="title"/>
          </p:nvPr>
        </p:nvSpPr>
        <p:spPr>
          <a:xfrm>
            <a:off x="706825" y="54864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CAUSES &amp; </a:t>
            </a:r>
            <a:r>
              <a:rPr lang="en" dirty="0">
                <a:solidFill>
                  <a:schemeClr val="dk2"/>
                </a:solidFill>
              </a:rPr>
              <a:t>EFFECTS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597" name="Google Shape;1597;p59"/>
          <p:cNvSpPr/>
          <p:nvPr/>
        </p:nvSpPr>
        <p:spPr>
          <a:xfrm flipH="1">
            <a:off x="723525" y="2222150"/>
            <a:ext cx="12969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PROBLEM OR GOAL</a:t>
            </a:r>
            <a:endParaRPr sz="25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598" name="Google Shape;1598;p59"/>
          <p:cNvSpPr txBox="1"/>
          <p:nvPr/>
        </p:nvSpPr>
        <p:spPr>
          <a:xfrm>
            <a:off x="2136750" y="1218562"/>
            <a:ext cx="1975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ENVIRONMENT</a:t>
            </a:r>
            <a:endParaRPr sz="25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599" name="Google Shape;1599;p59"/>
          <p:cNvSpPr txBox="1"/>
          <p:nvPr/>
        </p:nvSpPr>
        <p:spPr>
          <a:xfrm>
            <a:off x="2136750" y="3673538"/>
            <a:ext cx="1975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MATERIALS</a:t>
            </a:r>
            <a:endParaRPr sz="25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600" name="Google Shape;1600;p59"/>
          <p:cNvSpPr txBox="1"/>
          <p:nvPr/>
        </p:nvSpPr>
        <p:spPr>
          <a:xfrm>
            <a:off x="2136725" y="1734200"/>
            <a:ext cx="19725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+mn-lt"/>
                <a:ea typeface="Roboto Mono"/>
                <a:cs typeface="Roboto Mono"/>
                <a:sym typeface="Roboto Mono"/>
              </a:rPr>
              <a:t>Consumption through ingredient sourcing</a:t>
            </a:r>
            <a:endParaRPr sz="1100" dirty="0">
              <a:solidFill>
                <a:schemeClr val="dk1"/>
              </a:solidFill>
              <a:latin typeface="+mn-lt"/>
              <a:ea typeface="Roboto Mono"/>
              <a:cs typeface="Roboto Mono"/>
              <a:sym typeface="Roboto Mono"/>
            </a:endParaRPr>
          </a:p>
        </p:txBody>
      </p:sp>
      <p:sp>
        <p:nvSpPr>
          <p:cNvPr id="1601" name="Google Shape;1601;p59"/>
          <p:cNvSpPr txBox="1"/>
          <p:nvPr/>
        </p:nvSpPr>
        <p:spPr>
          <a:xfrm>
            <a:off x="2135392" y="3157900"/>
            <a:ext cx="1975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100" dirty="0"/>
              <a:t>Pizza often contains a lot of cheese</a:t>
            </a:r>
            <a:endParaRPr sz="1100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2" name="Google Shape;1602;p59"/>
          <p:cNvSpPr txBox="1"/>
          <p:nvPr/>
        </p:nvSpPr>
        <p:spPr>
          <a:xfrm>
            <a:off x="4291013" y="1218562"/>
            <a:ext cx="1975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PEOPLE</a:t>
            </a:r>
            <a:endParaRPr sz="25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603" name="Google Shape;1603;p59"/>
          <p:cNvSpPr txBox="1"/>
          <p:nvPr/>
        </p:nvSpPr>
        <p:spPr>
          <a:xfrm>
            <a:off x="4291012" y="3673538"/>
            <a:ext cx="1975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METHODS</a:t>
            </a:r>
            <a:endParaRPr sz="25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604" name="Google Shape;1604;p59"/>
          <p:cNvSpPr txBox="1"/>
          <p:nvPr/>
        </p:nvSpPr>
        <p:spPr>
          <a:xfrm>
            <a:off x="4289646" y="1743362"/>
            <a:ext cx="1975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100" dirty="0"/>
              <a:t>Eating pizza frequently can </a:t>
            </a:r>
            <a:r>
              <a:rPr lang="en-US" sz="1100" dirty="0">
                <a:latin typeface="Roboto Mono" panose="020B0604020202020204" charset="0"/>
                <a:ea typeface="Roboto Mono" panose="020B0604020202020204" charset="0"/>
              </a:rPr>
              <a:t>lead</a:t>
            </a:r>
            <a:r>
              <a:rPr lang="en-US" sz="1100" dirty="0"/>
              <a:t> to various health issues</a:t>
            </a:r>
            <a:endParaRPr sz="1100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5" name="Google Shape;1605;p59"/>
          <p:cNvSpPr txBox="1"/>
          <p:nvPr/>
        </p:nvSpPr>
        <p:spPr>
          <a:xfrm>
            <a:off x="4290992" y="3157900"/>
            <a:ext cx="1975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100" dirty="0">
                <a:latin typeface="Roboto Mono" panose="020B0604020202020204" charset="0"/>
                <a:ea typeface="Roboto Mono" panose="020B0604020202020204" charset="0"/>
              </a:rPr>
              <a:t>Dough Handling, Baking, Toppings</a:t>
            </a:r>
            <a:endParaRPr sz="1100" dirty="0">
              <a:solidFill>
                <a:schemeClr val="dk1"/>
              </a:solidFill>
              <a:latin typeface="Roboto Mono" panose="020B0604020202020204" charset="0"/>
              <a:ea typeface="Roboto Mono" panose="020B0604020202020204" charset="0"/>
              <a:cs typeface="Roboto Mono"/>
              <a:sym typeface="Roboto Mono"/>
            </a:endParaRPr>
          </a:p>
        </p:txBody>
      </p:sp>
      <p:sp>
        <p:nvSpPr>
          <p:cNvPr id="1606" name="Google Shape;1606;p59"/>
          <p:cNvSpPr txBox="1"/>
          <p:nvPr/>
        </p:nvSpPr>
        <p:spPr>
          <a:xfrm>
            <a:off x="6445275" y="1218562"/>
            <a:ext cx="19725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MEASUREMENT</a:t>
            </a:r>
            <a:endParaRPr sz="25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607" name="Google Shape;1607;p59"/>
          <p:cNvSpPr txBox="1"/>
          <p:nvPr/>
        </p:nvSpPr>
        <p:spPr>
          <a:xfrm>
            <a:off x="6445274" y="3673538"/>
            <a:ext cx="1975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MACHINES</a:t>
            </a:r>
            <a:endParaRPr sz="25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608" name="Google Shape;1608;p59"/>
          <p:cNvSpPr txBox="1"/>
          <p:nvPr/>
        </p:nvSpPr>
        <p:spPr>
          <a:xfrm>
            <a:off x="6445267" y="1734200"/>
            <a:ext cx="19725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100" dirty="0"/>
              <a:t>Accurate measurements are crucial for pizza making</a:t>
            </a:r>
            <a:endParaRPr sz="1100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9" name="Google Shape;1609;p59"/>
          <p:cNvSpPr txBox="1"/>
          <p:nvPr/>
        </p:nvSpPr>
        <p:spPr>
          <a:xfrm>
            <a:off x="6445242" y="3157900"/>
            <a:ext cx="1975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100" dirty="0">
                <a:latin typeface="Roboto Mono" panose="020B0604020202020204" charset="0"/>
                <a:ea typeface="Roboto Mono" panose="020B0604020202020204" charset="0"/>
              </a:rPr>
              <a:t>machines in pizza production can lead to increased efficiency</a:t>
            </a:r>
            <a:endParaRPr sz="1100" dirty="0">
              <a:solidFill>
                <a:schemeClr val="dk1"/>
              </a:solidFill>
              <a:latin typeface="Roboto Mono" panose="020B0604020202020204" charset="0"/>
              <a:ea typeface="Roboto Mono" panose="020B0604020202020204" charset="0"/>
              <a:cs typeface="Roboto Mono"/>
              <a:sym typeface="Roboto Mono"/>
            </a:endParaRPr>
          </a:p>
        </p:txBody>
      </p:sp>
      <p:cxnSp>
        <p:nvCxnSpPr>
          <p:cNvPr id="1610" name="Google Shape;1610;p59"/>
          <p:cNvCxnSpPr>
            <a:stCxn id="1597" idx="1"/>
            <a:endCxn id="1600" idx="2"/>
          </p:cNvCxnSpPr>
          <p:nvPr/>
        </p:nvCxnSpPr>
        <p:spPr>
          <a:xfrm flipV="1">
            <a:off x="2020425" y="2297900"/>
            <a:ext cx="1102550" cy="4165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11" name="Google Shape;1611;p59"/>
          <p:cNvCxnSpPr>
            <a:stCxn id="1597" idx="1"/>
            <a:endCxn id="1604" idx="2"/>
          </p:cNvCxnSpPr>
          <p:nvPr/>
        </p:nvCxnSpPr>
        <p:spPr>
          <a:xfrm flipV="1">
            <a:off x="2020425" y="2307062"/>
            <a:ext cx="3256821" cy="407388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12" name="Google Shape;1612;p59"/>
          <p:cNvCxnSpPr>
            <a:stCxn id="1597" idx="1"/>
            <a:endCxn id="1608" idx="2"/>
          </p:cNvCxnSpPr>
          <p:nvPr/>
        </p:nvCxnSpPr>
        <p:spPr>
          <a:xfrm rot="10800000" flipH="1">
            <a:off x="2020425" y="2298050"/>
            <a:ext cx="5411100" cy="4164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13" name="Google Shape;1613;p59"/>
          <p:cNvCxnSpPr>
            <a:stCxn id="1597" idx="1"/>
            <a:endCxn id="1601" idx="0"/>
          </p:cNvCxnSpPr>
          <p:nvPr/>
        </p:nvCxnSpPr>
        <p:spPr>
          <a:xfrm>
            <a:off x="2020425" y="2714450"/>
            <a:ext cx="1102567" cy="4434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14" name="Google Shape;1614;p59"/>
          <p:cNvCxnSpPr>
            <a:stCxn id="1597" idx="1"/>
            <a:endCxn id="1605" idx="0"/>
          </p:cNvCxnSpPr>
          <p:nvPr/>
        </p:nvCxnSpPr>
        <p:spPr>
          <a:xfrm>
            <a:off x="2020425" y="2714450"/>
            <a:ext cx="3258300" cy="4434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15" name="Google Shape;1615;p59"/>
          <p:cNvCxnSpPr>
            <a:stCxn id="1597" idx="1"/>
            <a:endCxn id="1609" idx="0"/>
          </p:cNvCxnSpPr>
          <p:nvPr/>
        </p:nvCxnSpPr>
        <p:spPr>
          <a:xfrm>
            <a:off x="2020425" y="2714450"/>
            <a:ext cx="5412300" cy="4434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616" name="Google Shape;161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00" y="201327"/>
            <a:ext cx="1684898" cy="16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928753" y="-249951"/>
            <a:ext cx="1439551" cy="14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61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&amp; </a:t>
            </a:r>
            <a:r>
              <a:rPr lang="en">
                <a:solidFill>
                  <a:schemeClr val="dk2"/>
                </a:solidFill>
              </a:rPr>
              <a:t>ANSWER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33" name="Google Shape;1633;p61"/>
          <p:cNvSpPr txBox="1">
            <a:spLocks noGrp="1"/>
          </p:cNvSpPr>
          <p:nvPr>
            <p:ph type="subTitle" idx="1"/>
          </p:nvPr>
        </p:nvSpPr>
        <p:spPr>
          <a:xfrm>
            <a:off x="1872213" y="1347806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endParaRPr/>
          </a:p>
        </p:txBody>
      </p:sp>
      <p:sp>
        <p:nvSpPr>
          <p:cNvPr id="1634" name="Google Shape;1634;p61"/>
          <p:cNvSpPr txBox="1">
            <a:spLocks noGrp="1"/>
          </p:cNvSpPr>
          <p:nvPr>
            <p:ph type="subTitle" idx="2"/>
          </p:nvPr>
        </p:nvSpPr>
        <p:spPr>
          <a:xfrm>
            <a:off x="1872213" y="1782331"/>
            <a:ext cx="4572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 2) Revenue Calculation</a:t>
            </a:r>
          </a:p>
          <a:p>
            <a:pPr marL="0" lvl="0" indent="0"/>
            <a:r>
              <a:rPr lang="en-US" dirty="0"/>
              <a:t> -- Calculate the total revenue from      pizza sales.</a:t>
            </a:r>
            <a:endParaRPr dirty="0"/>
          </a:p>
        </p:txBody>
      </p:sp>
      <p:cxnSp>
        <p:nvCxnSpPr>
          <p:cNvPr id="1637" name="Google Shape;1637;p61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638" name="Google Shape;1638;p61"/>
          <p:cNvPicPr preferRelativeResize="0"/>
          <p:nvPr/>
        </p:nvPicPr>
        <p:blipFill rotWithShape="1">
          <a:blip r:embed="rId3">
            <a:alphaModFix/>
          </a:blip>
          <a:srcRect l="17586" r="14246"/>
          <a:stretch/>
        </p:blipFill>
        <p:spPr>
          <a:xfrm rot="-5400000">
            <a:off x="6617538" y="-194549"/>
            <a:ext cx="3154099" cy="26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61"/>
          <p:cNvPicPr preferRelativeResize="0"/>
          <p:nvPr/>
        </p:nvPicPr>
        <p:blipFill rotWithShape="1">
          <a:blip r:embed="rId4">
            <a:alphaModFix/>
          </a:blip>
          <a:srcRect l="18361" t="3392" r="11315" b="3402"/>
          <a:stretch/>
        </p:blipFill>
        <p:spPr>
          <a:xfrm rot="5400000">
            <a:off x="-781913" y="3196151"/>
            <a:ext cx="3376651" cy="25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3"/>
          </p:nvPr>
        </p:nvSpPr>
        <p:spPr>
          <a:xfrm>
            <a:off x="1716556" y="2574725"/>
            <a:ext cx="4836644" cy="522300"/>
          </a:xfrm>
        </p:spPr>
        <p:txBody>
          <a:bodyPr/>
          <a:lstStyle/>
          <a:p>
            <a:r>
              <a:rPr lang="en-US" dirty="0"/>
              <a:t>ANSWER                                     OUTPUT                                    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913" y="3051156"/>
            <a:ext cx="2500687" cy="8707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592" y="3063857"/>
            <a:ext cx="1744009" cy="8382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016" y="470691"/>
            <a:ext cx="8015843" cy="439387"/>
          </a:xfrm>
          <a:solidFill>
            <a:srgbClr val="FF3300"/>
          </a:solidFill>
        </p:spPr>
        <p:txBody>
          <a:bodyPr/>
          <a:lstStyle/>
          <a:p>
            <a:r>
              <a:rPr lang="en-US" sz="1800" dirty="0">
                <a:solidFill>
                  <a:schemeClr val="accent4"/>
                </a:solidFill>
                <a:latin typeface="Cooper Black" panose="0208090404030B020404" pitchFamily="18" charset="0"/>
              </a:rPr>
              <a:t>Business &amp; Recommendations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788" y="546527"/>
            <a:ext cx="4572000" cy="2430202"/>
          </a:xfrm>
        </p:spPr>
        <p:txBody>
          <a:bodyPr/>
          <a:lstStyle/>
          <a:p>
            <a:pPr marL="139700" indent="0"/>
            <a:r>
              <a:rPr lang="en-US" sz="1100" dirty="0">
                <a:solidFill>
                  <a:srgbClr val="0070C0"/>
                </a:solidFill>
                <a:latin typeface="Cooper Black" panose="0208090404030B020404" pitchFamily="18" charset="0"/>
              </a:rPr>
              <a:t>1</a:t>
            </a:r>
            <a:r>
              <a:rPr lang="en-US" sz="1100">
                <a:solidFill>
                  <a:srgbClr val="0070C0"/>
                </a:solidFill>
                <a:latin typeface="Cooper Black" panose="0208090404030B020404" pitchFamily="18" charset="0"/>
              </a:rPr>
              <a:t>) </a:t>
            </a:r>
            <a:r>
              <a:rPr lang="en-US" sz="1100" dirty="0">
                <a:solidFill>
                  <a:srgbClr val="0070C0"/>
                </a:solidFill>
                <a:latin typeface="Cooper Black" panose="0208090404030B020404" pitchFamily="18" charset="0"/>
              </a:rPr>
              <a:t>Menu Optimization &amp; Promotions</a:t>
            </a:r>
          </a:p>
          <a:p>
            <a:pPr>
              <a:buAutoNum type="arabicParenR"/>
            </a:pPr>
            <a:endParaRPr lang="en-US" sz="1100" dirty="0">
              <a:solidFill>
                <a:srgbClr val="0070C0"/>
              </a:solidFill>
              <a:latin typeface="Cooper Black" panose="0208090404030B020404" pitchFamily="18" charset="0"/>
            </a:endParaRPr>
          </a:p>
          <a:p>
            <a:pPr>
              <a:buAutoNum type="arabicParenR"/>
            </a:pPr>
            <a:endParaRPr lang="en-US" sz="1100" dirty="0">
              <a:solidFill>
                <a:srgbClr val="0070C0"/>
              </a:solidFill>
              <a:latin typeface="Cooper Black" panose="0208090404030B020404" pitchFamily="18" charset="0"/>
            </a:endParaRPr>
          </a:p>
          <a:p>
            <a:pPr>
              <a:buAutoNum type="arabicParenR"/>
            </a:pPr>
            <a:endParaRPr lang="en-US" sz="1100" dirty="0">
              <a:solidFill>
                <a:srgbClr val="0070C0"/>
              </a:solidFill>
              <a:latin typeface="Cooper Black" panose="0208090404030B020404" pitchFamily="18" charset="0"/>
            </a:endParaRPr>
          </a:p>
          <a:p>
            <a:pPr>
              <a:buAutoNum type="arabicParenR"/>
            </a:pPr>
            <a:endParaRPr lang="en-US" sz="1100" dirty="0">
              <a:solidFill>
                <a:srgbClr val="0070C0"/>
              </a:solidFill>
              <a:latin typeface="Cooper Black" panose="0208090404030B020404" pitchFamily="18" charset="0"/>
            </a:endParaRPr>
          </a:p>
          <a:p>
            <a:pPr>
              <a:buAutoNum type="arabicParenR"/>
            </a:pPr>
            <a:endParaRPr lang="en-US" sz="1100" dirty="0">
              <a:solidFill>
                <a:srgbClr val="0070C0"/>
              </a:solidFill>
              <a:latin typeface="Cooper Black" panose="0208090404030B020404" pitchFamily="18" charset="0"/>
            </a:endParaRPr>
          </a:p>
          <a:p>
            <a:pPr marL="139700" indent="0"/>
            <a:r>
              <a:rPr lang="en-US" sz="1100" dirty="0">
                <a:solidFill>
                  <a:srgbClr val="0070C0"/>
                </a:solidFill>
                <a:latin typeface="Cooper Black" panose="0208090404030B020404" pitchFamily="18" charset="0"/>
              </a:rPr>
              <a:t>2) Data-Driven Growth Strategies</a:t>
            </a:r>
          </a:p>
          <a:p>
            <a:pPr marL="139700" indent="0"/>
            <a:endParaRPr lang="en-US" sz="1100" dirty="0">
              <a:solidFill>
                <a:srgbClr val="0070C0"/>
              </a:solidFill>
              <a:latin typeface="Cooper Black" panose="0208090404030B020404" pitchFamily="18" charset="0"/>
            </a:endParaRPr>
          </a:p>
          <a:p>
            <a:pPr marL="139700" indent="0"/>
            <a:endParaRPr lang="en-US" sz="1100" dirty="0">
              <a:solidFill>
                <a:srgbClr val="0070C0"/>
              </a:solidFill>
              <a:latin typeface="Cooper Black" panose="0208090404030B020404" pitchFamily="18" charset="0"/>
            </a:endParaRPr>
          </a:p>
          <a:p>
            <a:pPr marL="139700" indent="0"/>
            <a:endParaRPr lang="en-US" sz="1100" dirty="0">
              <a:solidFill>
                <a:srgbClr val="0070C0"/>
              </a:solidFill>
              <a:latin typeface="Cooper Black" panose="0208090404030B020404" pitchFamily="18" charset="0"/>
            </a:endParaRPr>
          </a:p>
          <a:p>
            <a:pPr marL="139700" indent="0"/>
            <a:r>
              <a:rPr lang="en-US" sz="1100" dirty="0">
                <a:solidFill>
                  <a:srgbClr val="0070C0"/>
                </a:solidFill>
                <a:latin typeface="Cooper Black" panose="0208090404030B020404" pitchFamily="18" charset="0"/>
              </a:rPr>
              <a:t>3) Operational Improvements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570016" y="795647"/>
            <a:ext cx="4572000" cy="636827"/>
          </a:xfrm>
        </p:spPr>
        <p:txBody>
          <a:bodyPr/>
          <a:lstStyle/>
          <a:p>
            <a:pPr algn="l"/>
            <a:r>
              <a:rPr lang="en-US" sz="1100" dirty="0">
                <a:solidFill>
                  <a:srgbClr val="FFC000"/>
                </a:solidFill>
                <a:latin typeface="Cooper Black" panose="0208090404030B020404" pitchFamily="18" charset="0"/>
              </a:rPr>
              <a:t>Bundle High-Demand Items :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570016" y="1235034"/>
            <a:ext cx="7623958" cy="1817530"/>
          </a:xfrm>
        </p:spPr>
        <p:txBody>
          <a:bodyPr/>
          <a:lstStyle/>
          <a:p>
            <a:pPr algn="l"/>
            <a:r>
              <a:rPr lang="en-US" sz="1100" dirty="0">
                <a:latin typeface="+mn-lt"/>
              </a:rPr>
              <a:t>Create Combos like ”Classic dix + Drink + Dessert” or “Family XL Pack” to increase order value.</a:t>
            </a:r>
          </a:p>
          <a:p>
            <a:pPr algn="l"/>
            <a:endParaRPr lang="en-US" sz="1100" dirty="0">
              <a:latin typeface="+mn-lt"/>
            </a:endParaRPr>
          </a:p>
          <a:p>
            <a:pPr algn="l"/>
            <a:endParaRPr lang="en-US" sz="1100" dirty="0">
              <a:latin typeface="+mn-lt"/>
            </a:endParaRPr>
          </a:p>
          <a:p>
            <a:pPr algn="l"/>
            <a:r>
              <a:rPr lang="en-US" sz="1100" dirty="0">
                <a:latin typeface="+mn-lt"/>
              </a:rPr>
              <a:t>Market Greek XXL as a “</a:t>
            </a:r>
            <a:r>
              <a:rPr lang="en-US" sz="1100" dirty="0" err="1">
                <a:latin typeface="+mn-lt"/>
              </a:rPr>
              <a:t>Gournet</a:t>
            </a:r>
            <a:r>
              <a:rPr lang="en-US" sz="1100" dirty="0">
                <a:latin typeface="+mn-lt"/>
              </a:rPr>
              <a:t>” option for Special occasions.</a:t>
            </a:r>
          </a:p>
          <a:p>
            <a:pPr algn="l"/>
            <a:endParaRPr lang="en-US" sz="1100" dirty="0">
              <a:latin typeface="+mn-lt"/>
            </a:endParaRPr>
          </a:p>
          <a:p>
            <a:pPr algn="l"/>
            <a:endParaRPr lang="en-US" sz="1100" dirty="0">
              <a:latin typeface="+mn-lt"/>
            </a:endParaRPr>
          </a:p>
          <a:p>
            <a:pPr algn="l"/>
            <a:endParaRPr lang="en-US" sz="1100" dirty="0">
              <a:latin typeface="+mn-lt"/>
            </a:endParaRPr>
          </a:p>
          <a:p>
            <a:pPr algn="l"/>
            <a:r>
              <a:rPr lang="en-US" sz="1100" dirty="0">
                <a:latin typeface="+mn-lt"/>
              </a:rPr>
              <a:t>Reward frequent buyers with points for top pizzas (</a:t>
            </a:r>
            <a:r>
              <a:rPr lang="en-US" sz="1100" dirty="0" err="1">
                <a:latin typeface="+mn-lt"/>
              </a:rPr>
              <a:t>e.x</a:t>
            </a:r>
            <a:r>
              <a:rPr lang="en-US" sz="1100" dirty="0">
                <a:latin typeface="+mn-lt"/>
              </a:rPr>
              <a:t>., “ Order Classic dlx 3X, get 1 free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724394" y="1507303"/>
            <a:ext cx="353884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C000"/>
                </a:solidFill>
                <a:latin typeface="Cooper Black" panose="0208090404030B020404" pitchFamily="18" charset="0"/>
              </a:rPr>
              <a:t>Premium Pizza Strategy :</a:t>
            </a:r>
          </a:p>
          <a:p>
            <a:endParaRPr lang="en-US" sz="1100" dirty="0">
              <a:solidFill>
                <a:srgbClr val="FFC000"/>
              </a:solidFill>
              <a:latin typeface="Cooper Black" panose="0208090404030B020404" pitchFamily="18" charset="0"/>
            </a:endParaRPr>
          </a:p>
          <a:p>
            <a:endParaRPr lang="en-US" sz="1100" dirty="0">
              <a:solidFill>
                <a:srgbClr val="FFC000"/>
              </a:solidFill>
              <a:latin typeface="Cooper Black" panose="0208090404030B020404" pitchFamily="18" charset="0"/>
            </a:endParaRPr>
          </a:p>
          <a:p>
            <a:endParaRPr lang="en-US" sz="1100" dirty="0">
              <a:solidFill>
                <a:srgbClr val="FFC000"/>
              </a:solidFill>
              <a:latin typeface="Cooper Black" panose="0208090404030B020404" pitchFamily="18" charset="0"/>
            </a:endParaRPr>
          </a:p>
          <a:p>
            <a:r>
              <a:rPr lang="en-US" sz="1100" dirty="0">
                <a:solidFill>
                  <a:srgbClr val="FFC000"/>
                </a:solidFill>
                <a:latin typeface="Cooper Black" panose="0208090404030B020404" pitchFamily="18" charset="0"/>
              </a:rPr>
              <a:t>  Loyalty &amp; Retention :</a:t>
            </a:r>
          </a:p>
        </p:txBody>
      </p:sp>
      <p:grpSp>
        <p:nvGrpSpPr>
          <p:cNvPr id="8" name="Google Shape;6143;p79"/>
          <p:cNvGrpSpPr/>
          <p:nvPr/>
        </p:nvGrpSpPr>
        <p:grpSpPr>
          <a:xfrm>
            <a:off x="724394" y="2256019"/>
            <a:ext cx="140600" cy="118753"/>
            <a:chOff x="899850" y="871450"/>
            <a:chExt cx="483175" cy="423400"/>
          </a:xfrm>
        </p:grpSpPr>
        <p:sp>
          <p:nvSpPr>
            <p:cNvPr id="9" name="Google Shape;6144;p79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6145;p79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6146;p79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6147;p79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" name="Google Shape;7012;p81"/>
          <p:cNvGrpSpPr/>
          <p:nvPr/>
        </p:nvGrpSpPr>
        <p:grpSpPr>
          <a:xfrm>
            <a:off x="666787" y="2935856"/>
            <a:ext cx="197792" cy="187631"/>
            <a:chOff x="-62154300" y="3743950"/>
            <a:chExt cx="318200" cy="317450"/>
          </a:xfrm>
        </p:grpSpPr>
        <p:sp>
          <p:nvSpPr>
            <p:cNvPr id="15" name="Google Shape;7013;p81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014;p81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64579" y="2917404"/>
            <a:ext cx="2541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C000"/>
                </a:solidFill>
                <a:latin typeface="Cooper Black" panose="0208090404030B020404" pitchFamily="18" charset="0"/>
              </a:rPr>
              <a:t>Inventory &amp; Waste Reduction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4394" y="3123487"/>
            <a:ext cx="72320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Stock more Large (L) bases and Classic/Supreme toppings to match demand</a:t>
            </a:r>
            <a:r>
              <a:rPr lang="en-US" sz="1100" dirty="0">
                <a:latin typeface="+mn-lt"/>
              </a:rPr>
              <a:t>.</a:t>
            </a:r>
          </a:p>
          <a:p>
            <a:r>
              <a:rPr lang="en-US" sz="1100" dirty="0">
                <a:latin typeface="+mn-lt"/>
              </a:rPr>
              <a:t>Reduce low-selling ingredients (</a:t>
            </a:r>
            <a:r>
              <a:rPr lang="en-US" sz="1100" dirty="0" err="1">
                <a:latin typeface="+mn-lt"/>
              </a:rPr>
              <a:t>e.x</a:t>
            </a:r>
            <a:r>
              <a:rPr lang="en-US" sz="1100" dirty="0">
                <a:latin typeface="+mn-lt"/>
              </a:rPr>
              <a:t>., niche Chicken variants).</a:t>
            </a:r>
          </a:p>
          <a:p>
            <a:endParaRPr lang="en-US" sz="1100" dirty="0">
              <a:latin typeface="+mn-lt"/>
            </a:endParaRPr>
          </a:p>
          <a:p>
            <a:endParaRPr lang="en-US" sz="1100" dirty="0">
              <a:latin typeface="+mn-lt"/>
            </a:endParaRPr>
          </a:p>
          <a:p>
            <a:r>
              <a:rPr lang="en-US" sz="1100" dirty="0">
                <a:latin typeface="+mn-lt"/>
              </a:rPr>
              <a:t>Survey customers on Chicken pizza preferences to improve recipes.</a:t>
            </a:r>
          </a:p>
          <a:p>
            <a:r>
              <a:rPr lang="en-US" sz="1100" dirty="0">
                <a:latin typeface="+mn-lt"/>
              </a:rPr>
              <a:t>Test smaller sizes for  premium pizzas (</a:t>
            </a:r>
            <a:r>
              <a:rPr lang="en-US" sz="1100" dirty="0" err="1">
                <a:latin typeface="+mn-lt"/>
              </a:rPr>
              <a:t>e.x</a:t>
            </a:r>
            <a:r>
              <a:rPr lang="en-US" sz="1100" dirty="0">
                <a:latin typeface="+mn-lt"/>
              </a:rPr>
              <a:t>., Greek s) to attract solo buyers.</a:t>
            </a:r>
          </a:p>
        </p:txBody>
      </p:sp>
      <p:grpSp>
        <p:nvGrpSpPr>
          <p:cNvPr id="19" name="Google Shape;7519;p82"/>
          <p:cNvGrpSpPr/>
          <p:nvPr/>
        </p:nvGrpSpPr>
        <p:grpSpPr>
          <a:xfrm>
            <a:off x="687014" y="3614818"/>
            <a:ext cx="177565" cy="221254"/>
            <a:chOff x="-33286325" y="3944800"/>
            <a:chExt cx="291450" cy="293025"/>
          </a:xfrm>
        </p:grpSpPr>
        <p:sp>
          <p:nvSpPr>
            <p:cNvPr id="20" name="Google Shape;7520;p82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521;p82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522;p82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523;p82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89055" y="3613764"/>
            <a:ext cx="2329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C000"/>
                </a:solidFill>
                <a:latin typeface="Cooper Black" panose="0208090404030B020404" pitchFamily="18" charset="0"/>
              </a:rPr>
              <a:t>Customer Feedback Loop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0016" y="4393870"/>
            <a:ext cx="8015843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119" y="2904381"/>
            <a:ext cx="1995018" cy="107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90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8" y="531245"/>
            <a:ext cx="7730400" cy="487366"/>
          </a:xfrm>
          <a:solidFill>
            <a:srgbClr val="FF3300"/>
          </a:solidFill>
        </p:spPr>
        <p:txBody>
          <a:bodyPr/>
          <a:lstStyle/>
          <a:p>
            <a:r>
              <a:rPr lang="en-US" sz="2000" dirty="0">
                <a:solidFill>
                  <a:schemeClr val="accent3">
                    <a:lumMod val="95000"/>
                  </a:schemeClr>
                </a:solidFill>
                <a:latin typeface="Cooper Black" panose="0208090404030B020404" pitchFamily="18" charset="0"/>
              </a:rPr>
              <a:t>Analysis &amp; Insights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1268" y="1104405"/>
            <a:ext cx="789096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en-US" sz="1100" dirty="0">
                <a:latin typeface="Cooper Black" panose="0208090404030B020404" pitchFamily="18" charset="0"/>
              </a:rPr>
              <a:t>Customer Preferences &amp; Sales Trends</a:t>
            </a:r>
          </a:p>
          <a:p>
            <a:r>
              <a:rPr lang="en-US" sz="1000" dirty="0">
                <a:latin typeface="+mj-lt"/>
              </a:rPr>
              <a:t>Classic (30% of orders, 14888 pizzas) is the most popular, followed by Supreme, Veggie, and Chicken (least ordered).</a:t>
            </a:r>
          </a:p>
          <a:p>
            <a:r>
              <a:rPr lang="en-US" sz="1000" dirty="0">
                <a:latin typeface="+mj-lt"/>
              </a:rPr>
              <a:t>Customers prefer traditional &amp; familiar flavors over experimental ones.</a:t>
            </a:r>
          </a:p>
          <a:p>
            <a:endParaRPr lang="en-US" sz="1100" dirty="0">
              <a:latin typeface="Cooper Black" panose="0208090404030B020404" pitchFamily="18" charset="0"/>
            </a:endParaRPr>
          </a:p>
          <a:p>
            <a:r>
              <a:rPr lang="en-US" sz="1100" dirty="0">
                <a:latin typeface="Cooper Black" panose="0208090404030B020404" pitchFamily="18" charset="0"/>
              </a:rPr>
              <a:t>Top pizzas  :</a:t>
            </a:r>
          </a:p>
          <a:p>
            <a:r>
              <a:rPr lang="en-US" sz="1000" dirty="0">
                <a:latin typeface="+mj-lt"/>
              </a:rPr>
              <a:t>Classic dix (2.453 orders), </a:t>
            </a:r>
            <a:r>
              <a:rPr lang="en-US" sz="1000" dirty="0" err="1">
                <a:latin typeface="+mj-lt"/>
              </a:rPr>
              <a:t>Bbq_ckn</a:t>
            </a:r>
            <a:r>
              <a:rPr lang="en-US" sz="1000" dirty="0">
                <a:latin typeface="+mj-lt"/>
              </a:rPr>
              <a:t>, Hawaiian, and </a:t>
            </a:r>
            <a:r>
              <a:rPr lang="en-US" sz="1000" dirty="0" err="1">
                <a:latin typeface="+mj-lt"/>
              </a:rPr>
              <a:t>Thai_ckn</a:t>
            </a:r>
            <a:r>
              <a:rPr lang="en-US" sz="1000" dirty="0">
                <a:latin typeface="+mj-lt"/>
              </a:rPr>
              <a:t> dominate sales.</a:t>
            </a:r>
          </a:p>
          <a:p>
            <a:endParaRPr lang="en-US" sz="1100" dirty="0">
              <a:latin typeface="Cooper Black" panose="0208090404030B020404" pitchFamily="18" charset="0"/>
            </a:endParaRPr>
          </a:p>
          <a:p>
            <a:r>
              <a:rPr lang="en-US" sz="1100" dirty="0">
                <a:latin typeface="Cooper Black" panose="0208090404030B020404" pitchFamily="18" charset="0"/>
              </a:rPr>
              <a:t>Premium pizzas :</a:t>
            </a:r>
          </a:p>
          <a:p>
            <a:r>
              <a:rPr lang="en-US" sz="1000" dirty="0" err="1">
                <a:latin typeface="+mj-lt"/>
              </a:rPr>
              <a:t>Greek_XXl</a:t>
            </a:r>
            <a:r>
              <a:rPr lang="en-US" sz="1000" dirty="0">
                <a:latin typeface="+mj-lt"/>
              </a:rPr>
              <a:t> (</a:t>
            </a:r>
            <a:r>
              <a:rPr lang="en-US" sz="1000" dirty="0"/>
              <a:t>₹</a:t>
            </a:r>
            <a:r>
              <a:rPr lang="en-US" sz="1000" dirty="0">
                <a:latin typeface="+mj-lt"/>
              </a:rPr>
              <a:t>35.95) is the most expensive, followed by </a:t>
            </a:r>
            <a:r>
              <a:rPr lang="en-US" sz="1000" dirty="0" err="1">
                <a:latin typeface="+mj-lt"/>
              </a:rPr>
              <a:t>Greek_xl</a:t>
            </a:r>
            <a:r>
              <a:rPr lang="en-US" sz="1000" dirty="0">
                <a:latin typeface="+mj-lt"/>
              </a:rPr>
              <a:t> and </a:t>
            </a:r>
            <a:r>
              <a:rPr lang="en-US" sz="1000" dirty="0" err="1">
                <a:latin typeface="+mj-lt"/>
              </a:rPr>
              <a:t>brie_carre_s,representing</a:t>
            </a:r>
            <a:r>
              <a:rPr lang="en-US" sz="1000" dirty="0">
                <a:latin typeface="+mj-lt"/>
              </a:rPr>
              <a:t> a potential high-margin product segment.</a:t>
            </a:r>
          </a:p>
          <a:p>
            <a:endParaRPr lang="en-US" sz="1100" dirty="0">
              <a:latin typeface="+mj-lt"/>
            </a:endParaRPr>
          </a:p>
          <a:p>
            <a:r>
              <a:rPr lang="en-US" sz="1100" dirty="0">
                <a:latin typeface="Cooper Black" panose="0208090404030B020404" pitchFamily="18" charset="0"/>
              </a:rPr>
              <a:t>Size Preferences :</a:t>
            </a:r>
          </a:p>
          <a:p>
            <a:r>
              <a:rPr lang="en-US" sz="1000" dirty="0">
                <a:latin typeface="+mj-lt"/>
              </a:rPr>
              <a:t>Large (L) is the most ordered size (38.1%, 18.526 pizzas) followed by M</a:t>
            </a:r>
          </a:p>
          <a:p>
            <a:endParaRPr lang="en-US" sz="1100" dirty="0">
              <a:latin typeface="+mj-lt"/>
            </a:endParaRPr>
          </a:p>
          <a:p>
            <a:r>
              <a:rPr lang="en-US" sz="1100" dirty="0">
                <a:latin typeface="Cooper Black" panose="0208090404030B020404" pitchFamily="18" charset="0"/>
              </a:rPr>
              <a:t>2) </a:t>
            </a:r>
            <a:r>
              <a:rPr lang="en-US" sz="1000" dirty="0">
                <a:latin typeface="Cooper Black" panose="0208090404030B020404" pitchFamily="18" charset="0"/>
              </a:rPr>
              <a:t>Order Timing &amp; Demand Peaks</a:t>
            </a:r>
          </a:p>
          <a:p>
            <a:r>
              <a:rPr lang="en-US" sz="1000" dirty="0">
                <a:latin typeface="Cooper Black" panose="0208090404030B020404" pitchFamily="18" charset="0"/>
              </a:rPr>
              <a:t>Peak Hours (Lunch &amp; Dinner):</a:t>
            </a:r>
          </a:p>
          <a:p>
            <a:r>
              <a:rPr lang="en-US" sz="1000" dirty="0">
                <a:latin typeface="+mj-lt"/>
              </a:rPr>
              <a:t>12 PM (2520 orders, 11.8%), 1PM (2,455), 5PM-7PM (-2300-2400 orders each).</a:t>
            </a:r>
          </a:p>
          <a:p>
            <a:endParaRPr lang="en-US" sz="1100" dirty="0">
              <a:latin typeface="+mj-lt"/>
            </a:endParaRPr>
          </a:p>
          <a:p>
            <a:r>
              <a:rPr lang="en-US" sz="1000" dirty="0">
                <a:latin typeface="Cooper Black" panose="0208090404030B020404" pitchFamily="18" charset="0"/>
              </a:rPr>
              <a:t>3) Revenue &amp; Profitability</a:t>
            </a:r>
          </a:p>
          <a:p>
            <a:r>
              <a:rPr lang="en-US" sz="1000" dirty="0">
                <a:latin typeface="Cooper Black" panose="0208090404030B020404" pitchFamily="18" charset="0"/>
              </a:rPr>
              <a:t>Total Revenue : </a:t>
            </a:r>
            <a:r>
              <a:rPr lang="en-US" sz="1000" dirty="0"/>
              <a:t>₹8,17,860.05 from 21350 orders.</a:t>
            </a:r>
          </a:p>
          <a:p>
            <a:r>
              <a:rPr lang="en-US" sz="1000" dirty="0">
                <a:latin typeface="Cooper Black" panose="0208090404030B020404" pitchFamily="18" charset="0"/>
              </a:rPr>
              <a:t>High Margin Opportunities : </a:t>
            </a:r>
            <a:r>
              <a:rPr lang="en-US" sz="1000" dirty="0">
                <a:latin typeface="+mj-lt"/>
              </a:rPr>
              <a:t>Premium pizzas (</a:t>
            </a:r>
            <a:r>
              <a:rPr lang="en-US" sz="1000" dirty="0" err="1">
                <a:latin typeface="+mj-lt"/>
              </a:rPr>
              <a:t>Greek_XXL</a:t>
            </a:r>
            <a:r>
              <a:rPr lang="en-US" sz="1000" dirty="0">
                <a:latin typeface="+mj-lt"/>
              </a:rPr>
              <a:t>, </a:t>
            </a:r>
            <a:r>
              <a:rPr lang="en-US" sz="1000" dirty="0" err="1">
                <a:latin typeface="+mj-lt"/>
              </a:rPr>
              <a:t>brie_carre_s</a:t>
            </a:r>
            <a:r>
              <a:rPr lang="en-US" sz="1000" dirty="0">
                <a:latin typeface="+mj-lt"/>
              </a:rPr>
              <a:t>) can drive profitability despite lower volume.</a:t>
            </a:r>
          </a:p>
          <a:p>
            <a:endParaRPr lang="en-US" sz="1000" dirty="0">
              <a:latin typeface="Cooper Black" panose="0208090404030B020404" pitchFamily="18" charset="0"/>
            </a:endParaRPr>
          </a:p>
          <a:p>
            <a:endParaRPr lang="en-US" sz="1100" dirty="0">
              <a:latin typeface="+mj-lt"/>
            </a:endParaRPr>
          </a:p>
          <a:p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2593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74D4E-E3F2-1B35-4A8B-559AB94BC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58" y="698500"/>
            <a:ext cx="1873250" cy="1873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85856D-2C31-A70F-F597-5A0AF0310D5E}"/>
              </a:ext>
            </a:extLst>
          </p:cNvPr>
          <p:cNvSpPr txBox="1"/>
          <p:nvPr/>
        </p:nvSpPr>
        <p:spPr>
          <a:xfrm>
            <a:off x="800099" y="3577066"/>
            <a:ext cx="761999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b="1" dirty="0"/>
              <a:t>https://public.tableau.com/app/profile/yaswanth.sai.janjala/viz/MYDASHBOARD_17557717862880/Dashboard1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1625CA-AF0F-96B6-9345-E26F5750A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312885" y="1373515"/>
            <a:ext cx="49602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lvl="4"/>
            <a:r>
              <a:rPr lang="en-GB" b="1" dirty="0"/>
              <a:t>SCAN THIS QR CODE TO OPEN THE PIZZA HUT ANALYSIS DASH BOARD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822B42-7339-EB64-41BB-0C55CD04C60C}"/>
              </a:ext>
            </a:extLst>
          </p:cNvPr>
          <p:cNvSpPr txBox="1"/>
          <p:nvPr/>
        </p:nvSpPr>
        <p:spPr>
          <a:xfrm>
            <a:off x="800099" y="2683883"/>
            <a:ext cx="3309258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65F4AF-FB65-E1F1-7100-1E998D360D2A}"/>
              </a:ext>
            </a:extLst>
          </p:cNvPr>
          <p:cNvSpPr txBox="1"/>
          <p:nvPr/>
        </p:nvSpPr>
        <p:spPr>
          <a:xfrm>
            <a:off x="3312885" y="1775279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86773C-35FF-F358-22CB-1D462B7BE9A8}"/>
              </a:ext>
            </a:extLst>
          </p:cNvPr>
          <p:cNvSpPr txBox="1"/>
          <p:nvPr/>
        </p:nvSpPr>
        <p:spPr>
          <a:xfrm>
            <a:off x="3312885" y="1775279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FC25F-8A2A-1EB0-41D4-4D5DB64CA796}"/>
              </a:ext>
            </a:extLst>
          </p:cNvPr>
          <p:cNvSpPr txBox="1"/>
          <p:nvPr/>
        </p:nvSpPr>
        <p:spPr>
          <a:xfrm>
            <a:off x="893538" y="2934113"/>
            <a:ext cx="3000829" cy="307777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GB" b="1" dirty="0"/>
              <a:t>CLICK ON THE LINK BELOW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3087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39"/>
          <p:cNvSpPr txBox="1">
            <a:spLocks noGrp="1"/>
          </p:cNvSpPr>
          <p:nvPr>
            <p:ph type="title"/>
          </p:nvPr>
        </p:nvSpPr>
        <p:spPr>
          <a:xfrm>
            <a:off x="1851750" y="1208675"/>
            <a:ext cx="54405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44" name="Google Shape;1144;p39"/>
          <p:cNvSpPr txBox="1">
            <a:spLocks noGrp="1"/>
          </p:cNvSpPr>
          <p:nvPr>
            <p:ph type="subTitle" idx="1"/>
          </p:nvPr>
        </p:nvSpPr>
        <p:spPr>
          <a:xfrm>
            <a:off x="1851750" y="2486714"/>
            <a:ext cx="5440500" cy="14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The modern pizza, featuring tomato sauce, mozzarella, and basil, is often associated with </a:t>
            </a:r>
            <a:r>
              <a:rPr lang="en-US" dirty="0">
                <a:hlinkClick r:id="rId3"/>
              </a:rPr>
              <a:t>Pizza </a:t>
            </a:r>
            <a:r>
              <a:rPr lang="en-US" dirty="0" err="1">
                <a:hlinkClick r:id="rId3"/>
              </a:rPr>
              <a:t>Margherita</a:t>
            </a:r>
            <a:r>
              <a:rPr lang="en-US" dirty="0"/>
              <a:t>, created in honor of Queen </a:t>
            </a:r>
            <a:r>
              <a:rPr lang="en-US" dirty="0" err="1"/>
              <a:t>Margherita</a:t>
            </a:r>
            <a:r>
              <a:rPr lang="en-US" dirty="0"/>
              <a:t> of Savoy in 1889.</a:t>
            </a:r>
            <a:endParaRPr dirty="0"/>
          </a:p>
        </p:txBody>
      </p:sp>
      <p:cxnSp>
        <p:nvCxnSpPr>
          <p:cNvPr id="1145" name="Google Shape;1145;p39">
            <a:hlinkClick r:id="" action="ppaction://hlinkshowjump?jump=nextslide"/>
          </p:cNvPr>
          <p:cNvCxnSpPr/>
          <p:nvPr/>
        </p:nvCxnSpPr>
        <p:spPr>
          <a:xfrm>
            <a:off x="4023625" y="986044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146" name="Google Shape;1146;p39"/>
          <p:cNvGrpSpPr/>
          <p:nvPr/>
        </p:nvGrpSpPr>
        <p:grpSpPr>
          <a:xfrm>
            <a:off x="1316125" y="1142636"/>
            <a:ext cx="6505200" cy="1079486"/>
            <a:chOff x="1316125" y="1142636"/>
            <a:chExt cx="6505200" cy="1079486"/>
          </a:xfrm>
        </p:grpSpPr>
        <p:cxnSp>
          <p:nvCxnSpPr>
            <p:cNvPr id="1147" name="Google Shape;1147;p39"/>
            <p:cNvCxnSpPr/>
            <p:nvPr/>
          </p:nvCxnSpPr>
          <p:spPr>
            <a:xfrm>
              <a:off x="1316125" y="2222122"/>
              <a:ext cx="650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8" name="Google Shape;1148;p39"/>
            <p:cNvCxnSpPr/>
            <p:nvPr/>
          </p:nvCxnSpPr>
          <p:spPr>
            <a:xfrm>
              <a:off x="1316125" y="1142636"/>
              <a:ext cx="650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49" name="Google Shape;11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6825" y="2961575"/>
            <a:ext cx="2214807" cy="2181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39"/>
          <p:cNvPicPr preferRelativeResize="0"/>
          <p:nvPr/>
        </p:nvPicPr>
        <p:blipFill rotWithShape="1">
          <a:blip r:embed="rId5">
            <a:alphaModFix/>
          </a:blip>
          <a:srcRect l="5650" t="5206" r="5650" b="4081"/>
          <a:stretch/>
        </p:blipFill>
        <p:spPr>
          <a:xfrm rot="5400000">
            <a:off x="6445349" y="552951"/>
            <a:ext cx="3051152" cy="17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65"/>
          <p:cNvSpPr txBox="1">
            <a:spLocks noGrp="1"/>
          </p:cNvSpPr>
          <p:nvPr>
            <p:ph type="title"/>
          </p:nvPr>
        </p:nvSpPr>
        <p:spPr>
          <a:xfrm>
            <a:off x="2644554" y="1677554"/>
            <a:ext cx="4016586" cy="10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oper Black" panose="0208090404030B020404" pitchFamily="18" charset="0"/>
              </a:rPr>
              <a:t>THANKS</a:t>
            </a:r>
            <a:r>
              <a:rPr lang="en" dirty="0">
                <a:solidFill>
                  <a:schemeClr val="dk2"/>
                </a:solidFill>
                <a:latin typeface="Cooper Black" panose="0208090404030B020404" pitchFamily="18" charset="0"/>
              </a:rPr>
              <a:t>!</a:t>
            </a:r>
            <a:endParaRPr dirty="0">
              <a:solidFill>
                <a:schemeClr val="dk2"/>
              </a:solidFill>
              <a:latin typeface="Cooper Black" panose="0208090404030B020404" pitchFamily="18" charset="0"/>
            </a:endParaRPr>
          </a:p>
        </p:txBody>
      </p:sp>
      <p:pic>
        <p:nvPicPr>
          <p:cNvPr id="1706" name="Google Shape;170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60749">
            <a:off x="-2270322" y="-725325"/>
            <a:ext cx="5032746" cy="335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7225" y="2135579"/>
            <a:ext cx="3925074" cy="38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641" y="2323939"/>
            <a:ext cx="1135565" cy="111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0000" y="1415157"/>
            <a:ext cx="1173999" cy="1156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85575" y="2868400"/>
            <a:ext cx="1663250" cy="16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7430775" y="-445650"/>
            <a:ext cx="2000003" cy="19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114550" y="4048125"/>
            <a:ext cx="5057775" cy="307777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0"/>
          <p:cNvSpPr txBox="1">
            <a:spLocks noGrp="1"/>
          </p:cNvSpPr>
          <p:nvPr>
            <p:ph type="subTitle" idx="1"/>
          </p:nvPr>
        </p:nvSpPr>
        <p:spPr>
          <a:xfrm>
            <a:off x="3721750" y="3139575"/>
            <a:ext cx="43986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—SOMEONE </a:t>
            </a:r>
            <a:r>
              <a:rPr lang="en" dirty="0">
                <a:solidFill>
                  <a:schemeClr val="dk2"/>
                </a:solidFill>
              </a:rPr>
              <a:t>FAMOUS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156" name="Google Shape;1156;p40"/>
          <p:cNvSpPr txBox="1">
            <a:spLocks noGrp="1"/>
          </p:cNvSpPr>
          <p:nvPr>
            <p:ph type="subTitle" idx="2"/>
          </p:nvPr>
        </p:nvSpPr>
        <p:spPr>
          <a:xfrm>
            <a:off x="3721750" y="1289618"/>
            <a:ext cx="4398600" cy="18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" dirty="0"/>
              <a:t>“</a:t>
            </a:r>
            <a:r>
              <a:rPr lang="en-US" dirty="0"/>
              <a:t>Pizza is a circle. It has no beginning and no end. And that's how I like my life to be</a:t>
            </a:r>
            <a:r>
              <a:rPr lang="en" dirty="0"/>
              <a:t>.”</a:t>
            </a:r>
            <a:endParaRPr dirty="0"/>
          </a:p>
        </p:txBody>
      </p:sp>
      <p:pic>
        <p:nvPicPr>
          <p:cNvPr id="1157" name="Google Shape;11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75850" y="-1062928"/>
            <a:ext cx="5703173" cy="3801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8" name="Google Shape;1158;p40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159" name="Google Shape;11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18991">
            <a:off x="1772358" y="2043018"/>
            <a:ext cx="1342233" cy="132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690756">
            <a:off x="891025" y="3156351"/>
            <a:ext cx="1406350" cy="13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8" y="431447"/>
            <a:ext cx="8018584" cy="42812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46496" y="402992"/>
            <a:ext cx="485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Elephant" panose="02020904090505020303" pitchFamily="18" charset="0"/>
              </a:rPr>
              <a:t>TABLE OF CONTENTS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00238" y="2387396"/>
            <a:ext cx="185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C000"/>
                </a:solidFill>
                <a:latin typeface="Elephant" panose="02020904090505020303" pitchFamily="18" charset="0"/>
              </a:rPr>
              <a:t>DATASET OVERVIEW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6052" y="894273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  <a:latin typeface="Elephant" panose="02020904090505020303" pitchFamily="18" charset="0"/>
              </a:rPr>
              <a:t>OBJECTIVE </a:t>
            </a:r>
          </a:p>
          <a:p>
            <a:pPr algn="ctr"/>
            <a:r>
              <a:rPr lang="en-US" sz="1200" dirty="0">
                <a:solidFill>
                  <a:srgbClr val="FFC000"/>
                </a:solidFill>
                <a:latin typeface="Elephant" panose="02020904090505020303" pitchFamily="18" charset="0"/>
              </a:rPr>
              <a:t>AND </a:t>
            </a:r>
          </a:p>
          <a:p>
            <a:pPr algn="ctr"/>
            <a:r>
              <a:rPr lang="en-US" sz="1200" dirty="0">
                <a:solidFill>
                  <a:srgbClr val="FFC000"/>
                </a:solidFill>
                <a:latin typeface="Elephant" panose="02020904090505020303" pitchFamily="18" charset="0"/>
              </a:rPr>
              <a:t>SCOPE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18480" y="3936143"/>
            <a:ext cx="2421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C000"/>
                </a:solidFill>
                <a:latin typeface="Elephant" panose="02020904090505020303" pitchFamily="18" charset="0"/>
              </a:rPr>
              <a:t>ANALYSIS OF THE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3965" y="3936143"/>
            <a:ext cx="1897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  <a:latin typeface="Elephant" panose="02020904090505020303" pitchFamily="18" charset="0"/>
              </a:rPr>
              <a:t>TOOLS USED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0726" y="2248896"/>
            <a:ext cx="1355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C000"/>
                </a:solidFill>
                <a:latin typeface="Elephant" panose="02020904090505020303" pitchFamily="18" charset="0"/>
              </a:rPr>
              <a:t>ANALYSIS</a:t>
            </a:r>
          </a:p>
          <a:p>
            <a:pPr algn="ctr"/>
            <a:r>
              <a:rPr lang="en-US" sz="1200" dirty="0">
                <a:solidFill>
                  <a:srgbClr val="FFC000"/>
                </a:solidFill>
                <a:latin typeface="Elephant" panose="02020904090505020303" pitchFamily="18" charset="0"/>
              </a:rPr>
              <a:t> &amp;</a:t>
            </a:r>
          </a:p>
          <a:p>
            <a:pPr algn="ctr"/>
            <a:r>
              <a:rPr lang="en-US" sz="1200" dirty="0">
                <a:solidFill>
                  <a:srgbClr val="FFC000"/>
                </a:solidFill>
                <a:latin typeface="Elephant" panose="02020904090505020303" pitchFamily="18" charset="0"/>
              </a:rPr>
              <a:t> INSIGHTS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832" y="862334"/>
            <a:ext cx="253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C000"/>
                </a:solidFill>
                <a:latin typeface="Elephant" panose="02020904090505020303" pitchFamily="18" charset="0"/>
              </a:rPr>
              <a:t>BUSINESS </a:t>
            </a:r>
          </a:p>
          <a:p>
            <a:pPr algn="ctr"/>
            <a:r>
              <a:rPr lang="en-US" sz="1200" dirty="0">
                <a:solidFill>
                  <a:srgbClr val="FFC000"/>
                </a:solidFill>
                <a:latin typeface="Elephant" panose="02020904090505020303" pitchFamily="18" charset="0"/>
              </a:rPr>
              <a:t>&amp;</a:t>
            </a:r>
          </a:p>
          <a:p>
            <a:pPr algn="ctr"/>
            <a:r>
              <a:rPr lang="en-US" sz="1200" dirty="0">
                <a:solidFill>
                  <a:srgbClr val="FFC000"/>
                </a:solidFill>
                <a:latin typeface="Elephant" panose="02020904090505020303" pitchFamily="18" charset="0"/>
              </a:rPr>
              <a:t>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69612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1019" y="396688"/>
            <a:ext cx="507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>
                    <a:lumMod val="25000"/>
                  </a:schemeClr>
                </a:solidFill>
                <a:latin typeface="Elephant" panose="02020904090505020303" pitchFamily="18" charset="0"/>
              </a:rPr>
              <a:t>DATASET OVERVIEW</a:t>
            </a:r>
            <a:endParaRPr lang="en-IN" sz="2800" dirty="0">
              <a:solidFill>
                <a:schemeClr val="bg1">
                  <a:lumMod val="25000"/>
                </a:schemeClr>
              </a:solidFill>
              <a:latin typeface="Elephant" panose="02020904090505020303" pitchFamily="18" charset="0"/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278596373"/>
              </p:ext>
            </p:extLst>
          </p:nvPr>
        </p:nvGraphicFramePr>
        <p:xfrm>
          <a:off x="-271183" y="919908"/>
          <a:ext cx="4836459" cy="2526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/>
          <p:cNvGraphicFramePr/>
          <p:nvPr>
            <p:extLst>
              <p:ext uri="{D42A27DB-BD31-4B8C-83A1-F6EECF244321}">
                <p14:modId xmlns:p14="http://schemas.microsoft.com/office/powerpoint/2010/main" val="1256893129"/>
              </p:ext>
            </p:extLst>
          </p:nvPr>
        </p:nvGraphicFramePr>
        <p:xfrm>
          <a:off x="1653988" y="551329"/>
          <a:ext cx="4498041" cy="3047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1911957766"/>
              </p:ext>
            </p:extLst>
          </p:nvPr>
        </p:nvGraphicFramePr>
        <p:xfrm>
          <a:off x="4083423" y="919908"/>
          <a:ext cx="4836459" cy="2526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Chart 21"/>
          <p:cNvGraphicFramePr/>
          <p:nvPr>
            <p:extLst>
              <p:ext uri="{D42A27DB-BD31-4B8C-83A1-F6EECF244321}">
                <p14:modId xmlns:p14="http://schemas.microsoft.com/office/powerpoint/2010/main" val="922244715"/>
              </p:ext>
            </p:extLst>
          </p:nvPr>
        </p:nvGraphicFramePr>
        <p:xfrm>
          <a:off x="5428129" y="919908"/>
          <a:ext cx="2983006" cy="2526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136593" y="1696587"/>
            <a:ext cx="105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25000"/>
                  </a:schemeClr>
                </a:solidFill>
              </a:rPr>
              <a:t>ORDERS</a:t>
            </a:r>
            <a:endParaRPr lang="en-IN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9546" y="1593766"/>
            <a:ext cx="99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25000"/>
                  </a:schemeClr>
                </a:solidFill>
              </a:rPr>
              <a:t>ORDER</a:t>
            </a:r>
          </a:p>
          <a:p>
            <a:pPr algn="ctr"/>
            <a:r>
              <a:rPr lang="en-GB" dirty="0">
                <a:solidFill>
                  <a:schemeClr val="bg1">
                    <a:lumMod val="25000"/>
                  </a:schemeClr>
                </a:solidFill>
              </a:rPr>
              <a:t>DETAILS</a:t>
            </a:r>
            <a:endParaRPr lang="en-IN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64208" y="1712643"/>
            <a:ext cx="874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25000"/>
                  </a:schemeClr>
                </a:solidFill>
              </a:rPr>
              <a:t>PIZZAS</a:t>
            </a:r>
            <a:endParaRPr lang="en-IN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21072" y="1637787"/>
            <a:ext cx="774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25000"/>
                  </a:schemeClr>
                </a:solidFill>
              </a:rPr>
              <a:t>PIZZA</a:t>
            </a:r>
          </a:p>
          <a:p>
            <a:pPr algn="ctr"/>
            <a:r>
              <a:rPr lang="en-GB" dirty="0"/>
              <a:t>TYPES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746312" y="2650238"/>
            <a:ext cx="18019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>
                    <a:lumMod val="25000"/>
                  </a:schemeClr>
                </a:solidFill>
              </a:rPr>
              <a:t>Columns in orders table</a:t>
            </a:r>
            <a:endParaRPr lang="en-IN" sz="1100" b="1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23003" y="2660039"/>
            <a:ext cx="21969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>
                    <a:lumMod val="25000"/>
                  </a:schemeClr>
                </a:solidFill>
              </a:rPr>
              <a:t>Columns in order details table</a:t>
            </a:r>
            <a:endParaRPr lang="en-IN" sz="1100" b="1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63507" y="2660039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solidFill>
                  <a:schemeClr val="bg1">
                    <a:lumMod val="25000"/>
                  </a:schemeClr>
                </a:solidFill>
              </a:rPr>
              <a:t>Columns in pizzas table</a:t>
            </a:r>
            <a:endParaRPr lang="en-IN" sz="1100" b="1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52440" y="2660039"/>
            <a:ext cx="2122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>
                    <a:lumMod val="25000"/>
                  </a:schemeClr>
                </a:solidFill>
              </a:rPr>
              <a:t>Columns in pizza types table</a:t>
            </a:r>
            <a:endParaRPr lang="en-IN" sz="1100" b="1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51" y="2905135"/>
            <a:ext cx="168928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100" dirty="0" err="1">
                <a:solidFill>
                  <a:srgbClr val="0E0B0A"/>
                </a:solidFill>
              </a:rPr>
              <a:t>Order_id</a:t>
            </a:r>
            <a:r>
              <a:rPr lang="en-GB" sz="1100" dirty="0">
                <a:solidFill>
                  <a:srgbClr val="0E0B0A"/>
                </a:solidFill>
              </a:rPr>
              <a:t>: Unique identifier for each order.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100" dirty="0">
                <a:solidFill>
                  <a:srgbClr val="0E0B0A"/>
                </a:solidFill>
              </a:rPr>
              <a:t>Date: Date when the order was placed.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100" dirty="0">
                <a:solidFill>
                  <a:srgbClr val="0E0B0A"/>
                </a:solidFill>
              </a:rPr>
              <a:t>Time: Time when the order was placed.</a:t>
            </a:r>
            <a:endParaRPr lang="en-IN" sz="1100" dirty="0">
              <a:solidFill>
                <a:srgbClr val="0E0B0A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10409" y="2887621"/>
            <a:ext cx="199184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100" dirty="0" err="1"/>
              <a:t>Order_details_id</a:t>
            </a:r>
            <a:r>
              <a:rPr lang="en-GB" sz="1100" dirty="0"/>
              <a:t>: Unique identifier for the detail entry.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100" dirty="0"/>
              <a:t> </a:t>
            </a:r>
            <a:r>
              <a:rPr lang="en-GB" sz="1100" dirty="0" err="1"/>
              <a:t>order_id</a:t>
            </a:r>
            <a:r>
              <a:rPr lang="en-GB" sz="1100" dirty="0"/>
              <a:t>: Foreign key from orders.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100" dirty="0" err="1"/>
              <a:t>Pizza_id</a:t>
            </a:r>
            <a:r>
              <a:rPr lang="en-GB" sz="1100" dirty="0"/>
              <a:t>: Foreign key from pizzas.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100" dirty="0"/>
              <a:t>Quantity: Number of pizzas ordered.</a:t>
            </a:r>
            <a:endParaRPr lang="en-IN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4928347" y="2887620"/>
            <a:ext cx="177501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100" dirty="0" err="1"/>
              <a:t>Pizza_id</a:t>
            </a:r>
            <a:r>
              <a:rPr lang="en-GB" sz="1100" dirty="0"/>
              <a:t>: Unique </a:t>
            </a:r>
            <a:r>
              <a:rPr lang="en-GB" sz="1100" dirty="0" err="1"/>
              <a:t>identifie</a:t>
            </a:r>
            <a:r>
              <a:rPr lang="en-GB" sz="1100" dirty="0"/>
              <a:t> for a specific variant.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100" dirty="0" err="1"/>
              <a:t>Pizza_type_id:Foreign</a:t>
            </a:r>
            <a:r>
              <a:rPr lang="en-GB" sz="1100" dirty="0"/>
              <a:t> key from </a:t>
            </a:r>
            <a:r>
              <a:rPr lang="en-GB" sz="1100" dirty="0" err="1"/>
              <a:t>pizza_types</a:t>
            </a:r>
            <a:r>
              <a:rPr lang="en-GB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100" dirty="0"/>
              <a:t>Size: Size of the pizza(S. M. L).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100" dirty="0"/>
              <a:t>Price: Price based on size</a:t>
            </a:r>
            <a:endParaRPr lang="en-IN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6686549" y="2887620"/>
            <a:ext cx="18288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100" dirty="0" err="1"/>
              <a:t>Pizza_type_id</a:t>
            </a:r>
            <a:r>
              <a:rPr lang="en-GB" sz="1100" dirty="0"/>
              <a:t>: Unique Identifier for a pizza type.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100" dirty="0"/>
              <a:t>Name: pizza name (</a:t>
            </a:r>
            <a:r>
              <a:rPr lang="en-GB" sz="1100" dirty="0" err="1"/>
              <a:t>e.x</a:t>
            </a:r>
            <a:r>
              <a:rPr lang="en-GB" sz="1100" dirty="0"/>
              <a:t>., “</a:t>
            </a:r>
            <a:r>
              <a:rPr lang="en-GB" sz="1100" dirty="0" err="1"/>
              <a:t>Margerita</a:t>
            </a:r>
            <a:r>
              <a:rPr lang="en-GB" sz="1100" dirty="0"/>
              <a:t>”)</a:t>
            </a:r>
            <a:r>
              <a:rPr lang="en-IN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100" dirty="0"/>
              <a:t>Category: Like Veggie, Chicken.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100" dirty="0"/>
              <a:t>Ingredients: List of Ingredients used</a:t>
            </a:r>
          </a:p>
        </p:txBody>
      </p:sp>
    </p:spTree>
    <p:extLst>
      <p:ext uri="{BB962C8B-B14F-4D97-AF65-F5344CB8AC3E}">
        <p14:creationId xmlns:p14="http://schemas.microsoft.com/office/powerpoint/2010/main" val="1478659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4592"/>
            <a:ext cx="3200400" cy="21158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55694" y="1651955"/>
            <a:ext cx="4316506" cy="369332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r>
              <a:rPr lang="en-GB" sz="1800" b="1" dirty="0">
                <a:latin typeface="Cooper Black" panose="0208090404030B020404" pitchFamily="18" charset="0"/>
              </a:rPr>
              <a:t>Total Orders Count</a:t>
            </a:r>
            <a:endParaRPr lang="en-IN" sz="1800" b="1" dirty="0">
              <a:latin typeface="Cooper Black" panose="0208090404030B0204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5012" y="2021287"/>
            <a:ext cx="401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The Total numbers of orders are 21,350</a:t>
            </a:r>
            <a:endParaRPr lang="en-IN" sz="1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36" y="443640"/>
            <a:ext cx="2554941" cy="12083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55694" y="3044936"/>
            <a:ext cx="4155142" cy="369332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r>
              <a:rPr lang="en-GB" sz="1800" b="1" dirty="0">
                <a:latin typeface="Cooper Black" panose="0208090404030B020404" pitchFamily="18" charset="0"/>
              </a:rPr>
              <a:t>Total Revenue</a:t>
            </a:r>
            <a:endParaRPr lang="en-IN" sz="1800" b="1" dirty="0">
              <a:latin typeface="Cooper Black" panose="0208090404030B0204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93" y="2359841"/>
            <a:ext cx="2776819" cy="581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311" y="2391755"/>
            <a:ext cx="1543050" cy="52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81" y="3697941"/>
            <a:ext cx="3876675" cy="9749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36" y="3827900"/>
            <a:ext cx="2009775" cy="542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1775012" y="3414268"/>
            <a:ext cx="5983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Total Revenue Generated for this is 32182.</a:t>
            </a:r>
            <a:r>
              <a:rPr lang="en-GB" b="1" dirty="0"/>
              <a:t> 200000000026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26283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7518" y="486888"/>
            <a:ext cx="4037610" cy="369332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oper Black" panose="0208090404030B020404" pitchFamily="18" charset="0"/>
              </a:rPr>
              <a:t>Average Daily Pizzas Ordered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18" y="856220"/>
            <a:ext cx="4037610" cy="38003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29" y="486888"/>
            <a:ext cx="3906980" cy="42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98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59450" y="472575"/>
            <a:ext cx="4398600" cy="518025"/>
          </a:xfrm>
        </p:spPr>
        <p:txBody>
          <a:bodyPr/>
          <a:lstStyle/>
          <a:p>
            <a:r>
              <a:rPr lang="en-US" dirty="0"/>
              <a:t>Most Expensive Pizza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2"/>
          </p:nvPr>
        </p:nvSpPr>
        <p:spPr>
          <a:xfrm>
            <a:off x="304800" y="1170759"/>
            <a:ext cx="3644900" cy="901700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     Most Expensive pizza is </a:t>
            </a:r>
            <a:r>
              <a:rPr lang="en-US" sz="1800" dirty="0" err="1">
                <a:latin typeface="+mj-lt"/>
              </a:rPr>
              <a:t>the_Greek_xxl</a:t>
            </a:r>
            <a:r>
              <a:rPr lang="en-US" sz="1800" dirty="0">
                <a:latin typeface="+mj-lt"/>
              </a:rPr>
              <a:t> with a price of 35.95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072459"/>
            <a:ext cx="1867001" cy="9858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3206718"/>
            <a:ext cx="2934109" cy="857282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683803294"/>
              </p:ext>
            </p:extLst>
          </p:nvPr>
        </p:nvGraphicFramePr>
        <p:xfrm>
          <a:off x="4292600" y="472575"/>
          <a:ext cx="4305300" cy="4131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79409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68975" y="476251"/>
            <a:ext cx="3050525" cy="381000"/>
          </a:xfrm>
        </p:spPr>
        <p:txBody>
          <a:bodyPr/>
          <a:lstStyle/>
          <a:p>
            <a:r>
              <a:rPr lang="en-US" sz="2000" dirty="0"/>
              <a:t>Pizza Quantity by Category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2"/>
          </p:nvPr>
        </p:nvSpPr>
        <p:spPr>
          <a:xfrm>
            <a:off x="368950" y="857251"/>
            <a:ext cx="3126725" cy="1152524"/>
          </a:xfrm>
        </p:spPr>
        <p:txBody>
          <a:bodyPr/>
          <a:lstStyle/>
          <a:p>
            <a:r>
              <a:rPr lang="en-US" sz="1100" dirty="0"/>
              <a:t>    The Most ordered pizza Category is Classical with an order quantity of 14888 which accounts for 30% of total pizzas ordered across all categories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497" y="514141"/>
            <a:ext cx="2586254" cy="1495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49" y="514142"/>
            <a:ext cx="2447925" cy="1495634"/>
          </a:xfrm>
          <a:prstGeom prst="rect">
            <a:avLst/>
          </a:prstGeom>
        </p:spPr>
      </p:pic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1206825438"/>
              </p:ext>
            </p:extLst>
          </p:nvPr>
        </p:nvGraphicFramePr>
        <p:xfrm>
          <a:off x="568975" y="2190749"/>
          <a:ext cx="4107800" cy="2232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/>
          <p:cNvGraphicFramePr/>
          <p:nvPr>
            <p:extLst>
              <p:ext uri="{D42A27DB-BD31-4B8C-83A1-F6EECF244321}">
                <p14:modId xmlns:p14="http://schemas.microsoft.com/office/powerpoint/2010/main" val="1352157500"/>
              </p:ext>
            </p:extLst>
          </p:nvPr>
        </p:nvGraphicFramePr>
        <p:xfrm>
          <a:off x="4455042" y="2190308"/>
          <a:ext cx="4069832" cy="2200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25652622"/>
      </p:ext>
    </p:extLst>
  </p:cSld>
  <p:clrMapOvr>
    <a:masterClrMapping/>
  </p:clrMapOvr>
</p:sld>
</file>

<file path=ppt/theme/theme1.xml><?xml version="1.0" encoding="utf-8"?>
<a:theme xmlns:a="http://schemas.openxmlformats.org/drawingml/2006/main" name="Homemade Pizza Workshop for Pizza Week by Slidesgo">
  <a:themeElements>
    <a:clrScheme name="Simple Light">
      <a:dk1>
        <a:srgbClr val="3B2E2C"/>
      </a:dk1>
      <a:lt1>
        <a:srgbClr val="F8F5EE"/>
      </a:lt1>
      <a:dk2>
        <a:srgbClr val="ECAA49"/>
      </a:dk2>
      <a:lt2>
        <a:srgbClr val="FBE7B5"/>
      </a:lt2>
      <a:accent1>
        <a:srgbClr val="C72835"/>
      </a:accent1>
      <a:accent2>
        <a:srgbClr val="73992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B2E2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3484</TotalTime>
  <Words>752</Words>
  <Application>Microsoft Office PowerPoint</Application>
  <PresentationFormat>On-screen Show (16:9)</PresentationFormat>
  <Paragraphs>148</Paragraphs>
  <Slides>20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Homemade Pizza Workshop for Pizza Week by Slidesgo</vt:lpstr>
      <vt:lpstr>PIZZA HUT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25,00,000</vt:lpstr>
      <vt:lpstr>CAUSES &amp; EFFECTS</vt:lpstr>
      <vt:lpstr>QUESTION &amp; ANSWER</vt:lpstr>
      <vt:lpstr>Business &amp; Recommendations</vt:lpstr>
      <vt:lpstr>Analysis &amp; Insights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HUT</dc:title>
  <dc:creator>Yaswanth sai Janjala</dc:creator>
  <cp:lastModifiedBy>Yaswanth sai Janjala</cp:lastModifiedBy>
  <cp:revision>60</cp:revision>
  <dcterms:modified xsi:type="dcterms:W3CDTF">2025-08-21T14:21:13Z</dcterms:modified>
</cp:coreProperties>
</file>